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4" r:id="rId1"/>
    <p:sldMasterId id="2147483691" r:id="rId2"/>
  </p:sldMasterIdLst>
  <p:notesMasterIdLst>
    <p:notesMasterId r:id="rId19"/>
  </p:notesMasterIdLst>
  <p:handoutMasterIdLst>
    <p:handoutMasterId r:id="rId20"/>
  </p:handoutMasterIdLst>
  <p:sldIdLst>
    <p:sldId id="298" r:id="rId3"/>
    <p:sldId id="413" r:id="rId4"/>
    <p:sldId id="414" r:id="rId5"/>
    <p:sldId id="399" r:id="rId6"/>
    <p:sldId id="400" r:id="rId7"/>
    <p:sldId id="404" r:id="rId8"/>
    <p:sldId id="402" r:id="rId9"/>
    <p:sldId id="403" r:id="rId10"/>
    <p:sldId id="405" r:id="rId11"/>
    <p:sldId id="406" r:id="rId12"/>
    <p:sldId id="407" r:id="rId13"/>
    <p:sldId id="392" r:id="rId14"/>
    <p:sldId id="409" r:id="rId15"/>
    <p:sldId id="410" r:id="rId16"/>
    <p:sldId id="345" r:id="rId17"/>
    <p:sldId id="41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2880" userDrawn="1">
          <p15:clr>
            <a:srgbClr val="A4A3A4"/>
          </p15:clr>
        </p15:guide>
        <p15:guide id="3" pos="5616" userDrawn="1">
          <p15:clr>
            <a:srgbClr val="A4A3A4"/>
          </p15:clr>
        </p15:guide>
        <p15:guide id="4" orient="horz" pos="2160" userDrawn="1">
          <p15:clr>
            <a:srgbClr val="A4A3A4"/>
          </p15:clr>
        </p15:guide>
        <p15:guide id="5" orient="horz" pos="384" userDrawn="1">
          <p15:clr>
            <a:srgbClr val="A4A3A4"/>
          </p15:clr>
        </p15:guide>
        <p15:guide id="6" orient="horz" pos="912" userDrawn="1">
          <p15:clr>
            <a:srgbClr val="A4A3A4"/>
          </p15:clr>
        </p15:guide>
        <p15:guide id="7" pos="144" userDrawn="1">
          <p15:clr>
            <a:srgbClr val="A4A3A4"/>
          </p15:clr>
        </p15:guide>
        <p15:guide id="8" pos="4245" userDrawn="1">
          <p15:clr>
            <a:srgbClr val="A4A3A4"/>
          </p15:clr>
        </p15:guide>
        <p15:guide id="9" pos="15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Picone" initials="JP" lastIdx="9" clrIdx="0">
    <p:extLst>
      <p:ext uri="{19B8F6BF-5375-455C-9EA6-DF929625EA0E}">
        <p15:presenceInfo xmlns:p15="http://schemas.microsoft.com/office/powerpoint/2012/main" userId="S::picone@temple.edu::5dfa8936-62e2-4ea1-b5e9-753690ee75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C8000E"/>
    <a:srgbClr val="FF9BA2"/>
    <a:srgbClr val="F0AE38"/>
    <a:srgbClr val="E8D0D0"/>
    <a:srgbClr val="F4E9E9"/>
    <a:srgbClr val="A4A3A4"/>
    <a:srgbClr val="004070"/>
    <a:srgbClr val="0083E6"/>
    <a:srgbClr val="8F600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1" autoAdjust="0"/>
    <p:restoredTop sz="78015" autoAdjust="0"/>
  </p:normalViewPr>
  <p:slideViewPr>
    <p:cSldViewPr snapToObjects="1" showGuides="1">
      <p:cViewPr varScale="1">
        <p:scale>
          <a:sx n="94" d="100"/>
          <a:sy n="94" d="100"/>
        </p:scale>
        <p:origin x="390" y="90"/>
      </p:cViewPr>
      <p:guideLst>
        <p:guide orient="horz" pos="4080"/>
        <p:guide pos="2880"/>
        <p:guide pos="5616"/>
        <p:guide orient="horz" pos="2160"/>
        <p:guide orient="horz" pos="384"/>
        <p:guide orient="horz" pos="912"/>
        <p:guide pos="144"/>
        <p:guide pos="4245"/>
        <p:guide pos="15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4F835-CC53-41F7-8EEB-A4D3B92CBD88}" type="doc">
      <dgm:prSet loTypeId="urn:microsoft.com/office/officeart/2005/8/layout/process1" loCatId="process" qsTypeId="urn:microsoft.com/office/officeart/2005/8/quickstyle/simple3" qsCatId="simple" csTypeId="urn:microsoft.com/office/officeart/2005/8/colors/colorful1" csCatId="colorful" phldr="1"/>
      <dgm:spPr/>
    </dgm:pt>
    <dgm:pt modelId="{BD421432-FE2F-41EA-B8BD-745BFF25DBEA}">
      <dgm:prSet phldrT="[Text]" custT="1"/>
      <dgm:spPr/>
      <dgm:t>
        <a:bodyPr/>
        <a:lstStyle/>
        <a:p>
          <a:r>
            <a:rPr lang="en-US" sz="1600" b="1" dirty="0">
              <a:latin typeface="Arial" panose="020B0604020202020204" pitchFamily="34" charset="0"/>
              <a:cs typeface="Arial" panose="020B0604020202020204" pitchFamily="34" charset="0"/>
            </a:rPr>
            <a:t>Human Vision</a:t>
          </a:r>
        </a:p>
      </dgm:t>
    </dgm:pt>
    <dgm:pt modelId="{32310ABB-8D7C-497F-B261-DF3E101C55FE}" type="parTrans" cxnId="{193A6B13-AD7C-40B6-BF53-AB045798AD74}">
      <dgm:prSet/>
      <dgm:spPr/>
      <dgm:t>
        <a:bodyPr/>
        <a:lstStyle/>
        <a:p>
          <a:endParaRPr lang="en-US" sz="1050" b="1">
            <a:latin typeface="Arial" panose="020B0604020202020204" pitchFamily="34" charset="0"/>
            <a:cs typeface="Arial" panose="020B0604020202020204" pitchFamily="34" charset="0"/>
          </a:endParaRPr>
        </a:p>
      </dgm:t>
    </dgm:pt>
    <dgm:pt modelId="{D72F34E2-3446-4223-8127-8C9E2AD5E655}" type="sibTrans" cxnId="{193A6B13-AD7C-40B6-BF53-AB045798AD74}">
      <dgm:prSet custT="1"/>
      <dgm:spPr/>
      <dgm:t>
        <a:bodyPr/>
        <a:lstStyle/>
        <a:p>
          <a:endParaRPr lang="en-US" sz="1200" b="1">
            <a:latin typeface="Arial" panose="020B0604020202020204" pitchFamily="34" charset="0"/>
            <a:cs typeface="Arial" panose="020B0604020202020204" pitchFamily="34" charset="0"/>
          </a:endParaRPr>
        </a:p>
      </dgm:t>
    </dgm:pt>
    <dgm:pt modelId="{60386DE9-1D26-492C-B450-AD8DDA412F3D}">
      <dgm:prSet phldrT="[Text]" custT="1"/>
      <dgm:spPr/>
      <dgm:t>
        <a:bodyPr/>
        <a:lstStyle/>
        <a:p>
          <a:r>
            <a:rPr lang="en-US" sz="1600" b="1" dirty="0">
              <a:latin typeface="Arial" panose="020B0604020202020204" pitchFamily="34" charset="0"/>
              <a:cs typeface="Arial" panose="020B0604020202020204" pitchFamily="34" charset="0"/>
            </a:rPr>
            <a:t>Train to Visually Interpret EEG</a:t>
          </a:r>
        </a:p>
      </dgm:t>
    </dgm:pt>
    <dgm:pt modelId="{59918342-2913-4BB7-8222-40F76EF1C6B6}" type="parTrans" cxnId="{700D2AE9-7ECE-4EE0-B8C8-823F6F327CBC}">
      <dgm:prSet/>
      <dgm:spPr/>
      <dgm:t>
        <a:bodyPr/>
        <a:lstStyle/>
        <a:p>
          <a:endParaRPr lang="en-US" sz="1050" b="1">
            <a:latin typeface="Arial" panose="020B0604020202020204" pitchFamily="34" charset="0"/>
            <a:cs typeface="Arial" panose="020B0604020202020204" pitchFamily="34" charset="0"/>
          </a:endParaRPr>
        </a:p>
      </dgm:t>
    </dgm:pt>
    <dgm:pt modelId="{19AE58AF-8686-496A-A5C8-535808E9BC68}" type="sibTrans" cxnId="{700D2AE9-7ECE-4EE0-B8C8-823F6F327CBC}">
      <dgm:prSet custT="1"/>
      <dgm:spPr/>
      <dgm:t>
        <a:bodyPr/>
        <a:lstStyle/>
        <a:p>
          <a:endParaRPr lang="en-US" sz="1200" b="1">
            <a:latin typeface="Arial" panose="020B0604020202020204" pitchFamily="34" charset="0"/>
            <a:cs typeface="Arial" panose="020B0604020202020204" pitchFamily="34" charset="0"/>
          </a:endParaRPr>
        </a:p>
      </dgm:t>
    </dgm:pt>
    <dgm:pt modelId="{60434C6C-705D-439B-A606-9897428A8A9B}">
      <dgm:prSet phldrT="[Text]" custT="1"/>
      <dgm:spPr/>
      <dgm:t>
        <a:bodyPr/>
        <a:lstStyle/>
        <a:p>
          <a:r>
            <a:rPr lang="en-US" sz="1600" b="1" dirty="0">
              <a:latin typeface="Arial" panose="020B0604020202020204" pitchFamily="34" charset="0"/>
              <a:cs typeface="Arial" panose="020B0604020202020204" pitchFamily="34" charset="0"/>
            </a:rPr>
            <a:t>Expert Interpreter of EEG</a:t>
          </a:r>
        </a:p>
      </dgm:t>
    </dgm:pt>
    <dgm:pt modelId="{DA612BCD-6A52-42F8-991E-3E7239CF0AE4}" type="parTrans" cxnId="{766E3F6E-95B0-42E8-A04B-394CA5400255}">
      <dgm:prSet/>
      <dgm:spPr/>
      <dgm:t>
        <a:bodyPr/>
        <a:lstStyle/>
        <a:p>
          <a:endParaRPr lang="en-US" sz="1050" b="1">
            <a:latin typeface="Arial" panose="020B0604020202020204" pitchFamily="34" charset="0"/>
            <a:cs typeface="Arial" panose="020B0604020202020204" pitchFamily="34" charset="0"/>
          </a:endParaRPr>
        </a:p>
      </dgm:t>
    </dgm:pt>
    <dgm:pt modelId="{57892C9C-F2CC-4EF8-9B67-B2F8B03EA3E7}" type="sibTrans" cxnId="{766E3F6E-95B0-42E8-A04B-394CA5400255}">
      <dgm:prSet/>
      <dgm:spPr/>
      <dgm:t>
        <a:bodyPr/>
        <a:lstStyle/>
        <a:p>
          <a:endParaRPr lang="en-US" sz="1050" b="1">
            <a:latin typeface="Arial" panose="020B0604020202020204" pitchFamily="34" charset="0"/>
            <a:cs typeface="Arial" panose="020B0604020202020204" pitchFamily="34" charset="0"/>
          </a:endParaRPr>
        </a:p>
      </dgm:t>
    </dgm:pt>
    <dgm:pt modelId="{E0A88539-D548-4492-95AE-948FC7C17D0B}" type="pres">
      <dgm:prSet presAssocID="{DDA4F835-CC53-41F7-8EEB-A4D3B92CBD88}" presName="Name0" presStyleCnt="0">
        <dgm:presLayoutVars>
          <dgm:dir/>
          <dgm:resizeHandles val="exact"/>
        </dgm:presLayoutVars>
      </dgm:prSet>
      <dgm:spPr/>
    </dgm:pt>
    <dgm:pt modelId="{6BEE18C4-70BD-4B34-8B89-CCD52919CBBD}" type="pres">
      <dgm:prSet presAssocID="{BD421432-FE2F-41EA-B8BD-745BFF25DBEA}" presName="node" presStyleLbl="node1" presStyleIdx="0" presStyleCnt="3" custLinFactNeighborX="-9457">
        <dgm:presLayoutVars>
          <dgm:bulletEnabled val="1"/>
        </dgm:presLayoutVars>
      </dgm:prSet>
      <dgm:spPr/>
    </dgm:pt>
    <dgm:pt modelId="{CA5A9943-43F1-409E-BF2F-25339CFB3698}" type="pres">
      <dgm:prSet presAssocID="{D72F34E2-3446-4223-8127-8C9E2AD5E655}" presName="sibTrans" presStyleLbl="sibTrans2D1" presStyleIdx="0" presStyleCnt="2"/>
      <dgm:spPr/>
    </dgm:pt>
    <dgm:pt modelId="{AE7188D9-0EE8-45F7-8027-3A10B2109D89}" type="pres">
      <dgm:prSet presAssocID="{D72F34E2-3446-4223-8127-8C9E2AD5E655}" presName="connectorText" presStyleLbl="sibTrans2D1" presStyleIdx="0" presStyleCnt="2"/>
      <dgm:spPr/>
    </dgm:pt>
    <dgm:pt modelId="{6CDB22D8-BCA5-4E0A-894A-DDCFD723B205}" type="pres">
      <dgm:prSet presAssocID="{60386DE9-1D26-492C-B450-AD8DDA412F3D}" presName="node" presStyleLbl="node1" presStyleIdx="1" presStyleCnt="3">
        <dgm:presLayoutVars>
          <dgm:bulletEnabled val="1"/>
        </dgm:presLayoutVars>
      </dgm:prSet>
      <dgm:spPr/>
    </dgm:pt>
    <dgm:pt modelId="{D0F3350C-4E80-41D4-9C1D-40F48B62BF7A}" type="pres">
      <dgm:prSet presAssocID="{19AE58AF-8686-496A-A5C8-535808E9BC68}" presName="sibTrans" presStyleLbl="sibTrans2D1" presStyleIdx="1" presStyleCnt="2"/>
      <dgm:spPr/>
    </dgm:pt>
    <dgm:pt modelId="{85A8D4FC-31F9-4DDD-BDD7-98D82211A77C}" type="pres">
      <dgm:prSet presAssocID="{19AE58AF-8686-496A-A5C8-535808E9BC68}" presName="connectorText" presStyleLbl="sibTrans2D1" presStyleIdx="1" presStyleCnt="2"/>
      <dgm:spPr/>
    </dgm:pt>
    <dgm:pt modelId="{0B1963C3-FB88-44FC-A091-3829F0F6C66E}" type="pres">
      <dgm:prSet presAssocID="{60434C6C-705D-439B-A606-9897428A8A9B}" presName="node" presStyleLbl="node1" presStyleIdx="2" presStyleCnt="3">
        <dgm:presLayoutVars>
          <dgm:bulletEnabled val="1"/>
        </dgm:presLayoutVars>
      </dgm:prSet>
      <dgm:spPr/>
    </dgm:pt>
  </dgm:ptLst>
  <dgm:cxnLst>
    <dgm:cxn modelId="{193A6B13-AD7C-40B6-BF53-AB045798AD74}" srcId="{DDA4F835-CC53-41F7-8EEB-A4D3B92CBD88}" destId="{BD421432-FE2F-41EA-B8BD-745BFF25DBEA}" srcOrd="0" destOrd="0" parTransId="{32310ABB-8D7C-497F-B261-DF3E101C55FE}" sibTransId="{D72F34E2-3446-4223-8127-8C9E2AD5E655}"/>
    <dgm:cxn modelId="{3145A31F-682E-4F15-8300-7FC0BF85E50B}" type="presOf" srcId="{60386DE9-1D26-492C-B450-AD8DDA412F3D}" destId="{6CDB22D8-BCA5-4E0A-894A-DDCFD723B205}" srcOrd="0" destOrd="0" presId="urn:microsoft.com/office/officeart/2005/8/layout/process1"/>
    <dgm:cxn modelId="{5EC89947-3051-4BC5-A2A8-42D4C806616E}" type="presOf" srcId="{19AE58AF-8686-496A-A5C8-535808E9BC68}" destId="{D0F3350C-4E80-41D4-9C1D-40F48B62BF7A}" srcOrd="0" destOrd="0" presId="urn:microsoft.com/office/officeart/2005/8/layout/process1"/>
    <dgm:cxn modelId="{0D510A4C-B96E-4B5D-B85C-CBF2910DB57F}" type="presOf" srcId="{BD421432-FE2F-41EA-B8BD-745BFF25DBEA}" destId="{6BEE18C4-70BD-4B34-8B89-CCD52919CBBD}" srcOrd="0" destOrd="0" presId="urn:microsoft.com/office/officeart/2005/8/layout/process1"/>
    <dgm:cxn modelId="{766E3F6E-95B0-42E8-A04B-394CA5400255}" srcId="{DDA4F835-CC53-41F7-8EEB-A4D3B92CBD88}" destId="{60434C6C-705D-439B-A606-9897428A8A9B}" srcOrd="2" destOrd="0" parTransId="{DA612BCD-6A52-42F8-991E-3E7239CF0AE4}" sibTransId="{57892C9C-F2CC-4EF8-9B67-B2F8B03EA3E7}"/>
    <dgm:cxn modelId="{C3C4606F-FA05-409E-87B2-5873B083A405}" type="presOf" srcId="{D72F34E2-3446-4223-8127-8C9E2AD5E655}" destId="{CA5A9943-43F1-409E-BF2F-25339CFB3698}" srcOrd="0" destOrd="0" presId="urn:microsoft.com/office/officeart/2005/8/layout/process1"/>
    <dgm:cxn modelId="{874EC970-5FD3-4025-85CC-D9B8868CA28A}" type="presOf" srcId="{60434C6C-705D-439B-A606-9897428A8A9B}" destId="{0B1963C3-FB88-44FC-A091-3829F0F6C66E}" srcOrd="0" destOrd="0" presId="urn:microsoft.com/office/officeart/2005/8/layout/process1"/>
    <dgm:cxn modelId="{B5445DDE-A302-4119-A9B5-7416CE910AE8}" type="presOf" srcId="{19AE58AF-8686-496A-A5C8-535808E9BC68}" destId="{85A8D4FC-31F9-4DDD-BDD7-98D82211A77C}" srcOrd="1" destOrd="0" presId="urn:microsoft.com/office/officeart/2005/8/layout/process1"/>
    <dgm:cxn modelId="{700D2AE9-7ECE-4EE0-B8C8-823F6F327CBC}" srcId="{DDA4F835-CC53-41F7-8EEB-A4D3B92CBD88}" destId="{60386DE9-1D26-492C-B450-AD8DDA412F3D}" srcOrd="1" destOrd="0" parTransId="{59918342-2913-4BB7-8222-40F76EF1C6B6}" sibTransId="{19AE58AF-8686-496A-A5C8-535808E9BC68}"/>
    <dgm:cxn modelId="{588B42EE-C2C7-403C-A478-7D5091705636}" type="presOf" srcId="{DDA4F835-CC53-41F7-8EEB-A4D3B92CBD88}" destId="{E0A88539-D548-4492-95AE-948FC7C17D0B}" srcOrd="0" destOrd="0" presId="urn:microsoft.com/office/officeart/2005/8/layout/process1"/>
    <dgm:cxn modelId="{435197F8-76DF-47BC-8010-4D01F9179900}" type="presOf" srcId="{D72F34E2-3446-4223-8127-8C9E2AD5E655}" destId="{AE7188D9-0EE8-45F7-8027-3A10B2109D89}" srcOrd="1" destOrd="0" presId="urn:microsoft.com/office/officeart/2005/8/layout/process1"/>
    <dgm:cxn modelId="{0E66D2C2-3F5E-44A1-B290-6188C1BAD426}" type="presParOf" srcId="{E0A88539-D548-4492-95AE-948FC7C17D0B}" destId="{6BEE18C4-70BD-4B34-8B89-CCD52919CBBD}" srcOrd="0" destOrd="0" presId="urn:microsoft.com/office/officeart/2005/8/layout/process1"/>
    <dgm:cxn modelId="{A2AA8A6F-BE86-4754-8258-837D7275998D}" type="presParOf" srcId="{E0A88539-D548-4492-95AE-948FC7C17D0B}" destId="{CA5A9943-43F1-409E-BF2F-25339CFB3698}" srcOrd="1" destOrd="0" presId="urn:microsoft.com/office/officeart/2005/8/layout/process1"/>
    <dgm:cxn modelId="{CD117E9B-9304-4DA9-9A21-B230B5E3923F}" type="presParOf" srcId="{CA5A9943-43F1-409E-BF2F-25339CFB3698}" destId="{AE7188D9-0EE8-45F7-8027-3A10B2109D89}" srcOrd="0" destOrd="0" presId="urn:microsoft.com/office/officeart/2005/8/layout/process1"/>
    <dgm:cxn modelId="{10E23C80-2138-4660-93D9-9B5E6DAD0883}" type="presParOf" srcId="{E0A88539-D548-4492-95AE-948FC7C17D0B}" destId="{6CDB22D8-BCA5-4E0A-894A-DDCFD723B205}" srcOrd="2" destOrd="0" presId="urn:microsoft.com/office/officeart/2005/8/layout/process1"/>
    <dgm:cxn modelId="{93DCAAAB-19E2-4891-ABA2-5D2B6D55C2B4}" type="presParOf" srcId="{E0A88539-D548-4492-95AE-948FC7C17D0B}" destId="{D0F3350C-4E80-41D4-9C1D-40F48B62BF7A}" srcOrd="3" destOrd="0" presId="urn:microsoft.com/office/officeart/2005/8/layout/process1"/>
    <dgm:cxn modelId="{E691ABA6-9B34-4AFE-8E74-94849EEB02E6}" type="presParOf" srcId="{D0F3350C-4E80-41D4-9C1D-40F48B62BF7A}" destId="{85A8D4FC-31F9-4DDD-BDD7-98D82211A77C}" srcOrd="0" destOrd="0" presId="urn:microsoft.com/office/officeart/2005/8/layout/process1"/>
    <dgm:cxn modelId="{F6987B1C-7D18-45E4-B92D-00853B726A5E}" type="presParOf" srcId="{E0A88539-D548-4492-95AE-948FC7C17D0B}" destId="{0B1963C3-FB88-44FC-A091-3829F0F6C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A4F835-CC53-41F7-8EEB-A4D3B92CBD88}" type="doc">
      <dgm:prSet loTypeId="urn:microsoft.com/office/officeart/2005/8/layout/process1" loCatId="process" qsTypeId="urn:microsoft.com/office/officeart/2005/8/quickstyle/simple3" qsCatId="simple" csTypeId="urn:microsoft.com/office/officeart/2005/8/colors/colorful1" csCatId="colorful" phldr="1"/>
      <dgm:spPr/>
    </dgm:pt>
    <dgm:pt modelId="{BD421432-FE2F-41EA-B8BD-745BFF25DBEA}">
      <dgm:prSet phldrT="[Text]" custT="1"/>
      <dgm:spPr/>
      <dgm:t>
        <a:bodyPr/>
        <a:lstStyle/>
        <a:p>
          <a:r>
            <a:rPr lang="en-US" sz="1600" b="1" dirty="0">
              <a:latin typeface="Arial" panose="020B0604020202020204" pitchFamily="34" charset="0"/>
              <a:cs typeface="Arial" panose="020B0604020202020204" pitchFamily="34" charset="0"/>
            </a:rPr>
            <a:t>ImageNet</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Pretrained</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Network</a:t>
          </a:r>
        </a:p>
      </dgm:t>
    </dgm:pt>
    <dgm:pt modelId="{32310ABB-8D7C-497F-B261-DF3E101C55FE}" type="parTrans" cxnId="{193A6B13-AD7C-40B6-BF53-AB045798AD74}">
      <dgm:prSet/>
      <dgm:spPr/>
      <dgm:t>
        <a:bodyPr/>
        <a:lstStyle/>
        <a:p>
          <a:endParaRPr lang="en-US" sz="1050" b="1">
            <a:latin typeface="Arial" panose="020B0604020202020204" pitchFamily="34" charset="0"/>
            <a:cs typeface="Arial" panose="020B0604020202020204" pitchFamily="34" charset="0"/>
          </a:endParaRPr>
        </a:p>
      </dgm:t>
    </dgm:pt>
    <dgm:pt modelId="{D72F34E2-3446-4223-8127-8C9E2AD5E655}" type="sibTrans" cxnId="{193A6B13-AD7C-40B6-BF53-AB045798AD74}">
      <dgm:prSet custT="1"/>
      <dgm:spPr/>
      <dgm:t>
        <a:bodyPr/>
        <a:lstStyle/>
        <a:p>
          <a:endParaRPr lang="en-US" sz="1200" b="1">
            <a:latin typeface="Arial" panose="020B0604020202020204" pitchFamily="34" charset="0"/>
            <a:cs typeface="Arial" panose="020B0604020202020204" pitchFamily="34" charset="0"/>
          </a:endParaRPr>
        </a:p>
      </dgm:t>
    </dgm:pt>
    <dgm:pt modelId="{60386DE9-1D26-492C-B450-AD8DDA412F3D}">
      <dgm:prSet phldrT="[Text]" custT="1"/>
      <dgm:spPr/>
      <dgm:t>
        <a:bodyPr/>
        <a:lstStyle/>
        <a:p>
          <a:r>
            <a:rPr lang="en-US" sz="1600" b="1" dirty="0">
              <a:latin typeface="Arial" panose="020B0604020202020204" pitchFamily="34" charset="0"/>
              <a:cs typeface="Arial" panose="020B0604020202020204" pitchFamily="34" charset="0"/>
            </a:rPr>
            <a:t>EEG Adaptation Training</a:t>
          </a:r>
        </a:p>
      </dgm:t>
    </dgm:pt>
    <dgm:pt modelId="{59918342-2913-4BB7-8222-40F76EF1C6B6}" type="parTrans" cxnId="{700D2AE9-7ECE-4EE0-B8C8-823F6F327CBC}">
      <dgm:prSet/>
      <dgm:spPr/>
      <dgm:t>
        <a:bodyPr/>
        <a:lstStyle/>
        <a:p>
          <a:endParaRPr lang="en-US" sz="1050" b="1">
            <a:latin typeface="Arial" panose="020B0604020202020204" pitchFamily="34" charset="0"/>
            <a:cs typeface="Arial" panose="020B0604020202020204" pitchFamily="34" charset="0"/>
          </a:endParaRPr>
        </a:p>
      </dgm:t>
    </dgm:pt>
    <dgm:pt modelId="{19AE58AF-8686-496A-A5C8-535808E9BC68}" type="sibTrans" cxnId="{700D2AE9-7ECE-4EE0-B8C8-823F6F327CBC}">
      <dgm:prSet custT="1"/>
      <dgm:spPr/>
      <dgm:t>
        <a:bodyPr/>
        <a:lstStyle/>
        <a:p>
          <a:endParaRPr lang="en-US" sz="1200" b="1">
            <a:latin typeface="Arial" panose="020B0604020202020204" pitchFamily="34" charset="0"/>
            <a:cs typeface="Arial" panose="020B0604020202020204" pitchFamily="34" charset="0"/>
          </a:endParaRPr>
        </a:p>
      </dgm:t>
    </dgm:pt>
    <dgm:pt modelId="{60434C6C-705D-439B-A606-9897428A8A9B}">
      <dgm:prSet phldrT="[Text]" custT="1"/>
      <dgm:spPr/>
      <dgm:t>
        <a:bodyPr/>
        <a:lstStyle/>
        <a:p>
          <a:r>
            <a:rPr lang="en-US" sz="1600" b="1" dirty="0">
              <a:latin typeface="Arial" panose="020B0604020202020204" pitchFamily="34" charset="0"/>
              <a:cs typeface="Arial" panose="020B0604020202020204" pitchFamily="34" charset="0"/>
            </a:rPr>
            <a:t>Machine Interpretation</a:t>
          </a:r>
        </a:p>
      </dgm:t>
    </dgm:pt>
    <dgm:pt modelId="{DA612BCD-6A52-42F8-991E-3E7239CF0AE4}" type="parTrans" cxnId="{766E3F6E-95B0-42E8-A04B-394CA5400255}">
      <dgm:prSet/>
      <dgm:spPr/>
      <dgm:t>
        <a:bodyPr/>
        <a:lstStyle/>
        <a:p>
          <a:endParaRPr lang="en-US" sz="1050" b="1">
            <a:latin typeface="Arial" panose="020B0604020202020204" pitchFamily="34" charset="0"/>
            <a:cs typeface="Arial" panose="020B0604020202020204" pitchFamily="34" charset="0"/>
          </a:endParaRPr>
        </a:p>
      </dgm:t>
    </dgm:pt>
    <dgm:pt modelId="{57892C9C-F2CC-4EF8-9B67-B2F8B03EA3E7}" type="sibTrans" cxnId="{766E3F6E-95B0-42E8-A04B-394CA5400255}">
      <dgm:prSet/>
      <dgm:spPr/>
      <dgm:t>
        <a:bodyPr/>
        <a:lstStyle/>
        <a:p>
          <a:endParaRPr lang="en-US" sz="1050" b="1">
            <a:latin typeface="Arial" panose="020B0604020202020204" pitchFamily="34" charset="0"/>
            <a:cs typeface="Arial" panose="020B0604020202020204" pitchFamily="34" charset="0"/>
          </a:endParaRPr>
        </a:p>
      </dgm:t>
    </dgm:pt>
    <dgm:pt modelId="{E0A88539-D548-4492-95AE-948FC7C17D0B}" type="pres">
      <dgm:prSet presAssocID="{DDA4F835-CC53-41F7-8EEB-A4D3B92CBD88}" presName="Name0" presStyleCnt="0">
        <dgm:presLayoutVars>
          <dgm:dir/>
          <dgm:resizeHandles val="exact"/>
        </dgm:presLayoutVars>
      </dgm:prSet>
      <dgm:spPr/>
    </dgm:pt>
    <dgm:pt modelId="{6BEE18C4-70BD-4B34-8B89-CCD52919CBBD}" type="pres">
      <dgm:prSet presAssocID="{BD421432-FE2F-41EA-B8BD-745BFF25DBEA}" presName="node" presStyleLbl="node1" presStyleIdx="0" presStyleCnt="3">
        <dgm:presLayoutVars>
          <dgm:bulletEnabled val="1"/>
        </dgm:presLayoutVars>
      </dgm:prSet>
      <dgm:spPr/>
    </dgm:pt>
    <dgm:pt modelId="{CA5A9943-43F1-409E-BF2F-25339CFB3698}" type="pres">
      <dgm:prSet presAssocID="{D72F34E2-3446-4223-8127-8C9E2AD5E655}" presName="sibTrans" presStyleLbl="sibTrans2D1" presStyleIdx="0" presStyleCnt="2"/>
      <dgm:spPr/>
    </dgm:pt>
    <dgm:pt modelId="{AE7188D9-0EE8-45F7-8027-3A10B2109D89}" type="pres">
      <dgm:prSet presAssocID="{D72F34E2-3446-4223-8127-8C9E2AD5E655}" presName="connectorText" presStyleLbl="sibTrans2D1" presStyleIdx="0" presStyleCnt="2"/>
      <dgm:spPr/>
    </dgm:pt>
    <dgm:pt modelId="{6CDB22D8-BCA5-4E0A-894A-DDCFD723B205}" type="pres">
      <dgm:prSet presAssocID="{60386DE9-1D26-492C-B450-AD8DDA412F3D}" presName="node" presStyleLbl="node1" presStyleIdx="1" presStyleCnt="3">
        <dgm:presLayoutVars>
          <dgm:bulletEnabled val="1"/>
        </dgm:presLayoutVars>
      </dgm:prSet>
      <dgm:spPr/>
    </dgm:pt>
    <dgm:pt modelId="{D0F3350C-4E80-41D4-9C1D-40F48B62BF7A}" type="pres">
      <dgm:prSet presAssocID="{19AE58AF-8686-496A-A5C8-535808E9BC68}" presName="sibTrans" presStyleLbl="sibTrans2D1" presStyleIdx="1" presStyleCnt="2"/>
      <dgm:spPr/>
    </dgm:pt>
    <dgm:pt modelId="{85A8D4FC-31F9-4DDD-BDD7-98D82211A77C}" type="pres">
      <dgm:prSet presAssocID="{19AE58AF-8686-496A-A5C8-535808E9BC68}" presName="connectorText" presStyleLbl="sibTrans2D1" presStyleIdx="1" presStyleCnt="2"/>
      <dgm:spPr/>
    </dgm:pt>
    <dgm:pt modelId="{0B1963C3-FB88-44FC-A091-3829F0F6C66E}" type="pres">
      <dgm:prSet presAssocID="{60434C6C-705D-439B-A606-9897428A8A9B}" presName="node" presStyleLbl="node1" presStyleIdx="2" presStyleCnt="3">
        <dgm:presLayoutVars>
          <dgm:bulletEnabled val="1"/>
        </dgm:presLayoutVars>
      </dgm:prSet>
      <dgm:spPr/>
    </dgm:pt>
  </dgm:ptLst>
  <dgm:cxnLst>
    <dgm:cxn modelId="{193A6B13-AD7C-40B6-BF53-AB045798AD74}" srcId="{DDA4F835-CC53-41F7-8EEB-A4D3B92CBD88}" destId="{BD421432-FE2F-41EA-B8BD-745BFF25DBEA}" srcOrd="0" destOrd="0" parTransId="{32310ABB-8D7C-497F-B261-DF3E101C55FE}" sibTransId="{D72F34E2-3446-4223-8127-8C9E2AD5E655}"/>
    <dgm:cxn modelId="{3145A31F-682E-4F15-8300-7FC0BF85E50B}" type="presOf" srcId="{60386DE9-1D26-492C-B450-AD8DDA412F3D}" destId="{6CDB22D8-BCA5-4E0A-894A-DDCFD723B205}" srcOrd="0" destOrd="0" presId="urn:microsoft.com/office/officeart/2005/8/layout/process1"/>
    <dgm:cxn modelId="{5EC89947-3051-4BC5-A2A8-42D4C806616E}" type="presOf" srcId="{19AE58AF-8686-496A-A5C8-535808E9BC68}" destId="{D0F3350C-4E80-41D4-9C1D-40F48B62BF7A}" srcOrd="0" destOrd="0" presId="urn:microsoft.com/office/officeart/2005/8/layout/process1"/>
    <dgm:cxn modelId="{0D510A4C-B96E-4B5D-B85C-CBF2910DB57F}" type="presOf" srcId="{BD421432-FE2F-41EA-B8BD-745BFF25DBEA}" destId="{6BEE18C4-70BD-4B34-8B89-CCD52919CBBD}" srcOrd="0" destOrd="0" presId="urn:microsoft.com/office/officeart/2005/8/layout/process1"/>
    <dgm:cxn modelId="{766E3F6E-95B0-42E8-A04B-394CA5400255}" srcId="{DDA4F835-CC53-41F7-8EEB-A4D3B92CBD88}" destId="{60434C6C-705D-439B-A606-9897428A8A9B}" srcOrd="2" destOrd="0" parTransId="{DA612BCD-6A52-42F8-991E-3E7239CF0AE4}" sibTransId="{57892C9C-F2CC-4EF8-9B67-B2F8B03EA3E7}"/>
    <dgm:cxn modelId="{C3C4606F-FA05-409E-87B2-5873B083A405}" type="presOf" srcId="{D72F34E2-3446-4223-8127-8C9E2AD5E655}" destId="{CA5A9943-43F1-409E-BF2F-25339CFB3698}" srcOrd="0" destOrd="0" presId="urn:microsoft.com/office/officeart/2005/8/layout/process1"/>
    <dgm:cxn modelId="{874EC970-5FD3-4025-85CC-D9B8868CA28A}" type="presOf" srcId="{60434C6C-705D-439B-A606-9897428A8A9B}" destId="{0B1963C3-FB88-44FC-A091-3829F0F6C66E}" srcOrd="0" destOrd="0" presId="urn:microsoft.com/office/officeart/2005/8/layout/process1"/>
    <dgm:cxn modelId="{B5445DDE-A302-4119-A9B5-7416CE910AE8}" type="presOf" srcId="{19AE58AF-8686-496A-A5C8-535808E9BC68}" destId="{85A8D4FC-31F9-4DDD-BDD7-98D82211A77C}" srcOrd="1" destOrd="0" presId="urn:microsoft.com/office/officeart/2005/8/layout/process1"/>
    <dgm:cxn modelId="{700D2AE9-7ECE-4EE0-B8C8-823F6F327CBC}" srcId="{DDA4F835-CC53-41F7-8EEB-A4D3B92CBD88}" destId="{60386DE9-1D26-492C-B450-AD8DDA412F3D}" srcOrd="1" destOrd="0" parTransId="{59918342-2913-4BB7-8222-40F76EF1C6B6}" sibTransId="{19AE58AF-8686-496A-A5C8-535808E9BC68}"/>
    <dgm:cxn modelId="{588B42EE-C2C7-403C-A478-7D5091705636}" type="presOf" srcId="{DDA4F835-CC53-41F7-8EEB-A4D3B92CBD88}" destId="{E0A88539-D548-4492-95AE-948FC7C17D0B}" srcOrd="0" destOrd="0" presId="urn:microsoft.com/office/officeart/2005/8/layout/process1"/>
    <dgm:cxn modelId="{435197F8-76DF-47BC-8010-4D01F9179900}" type="presOf" srcId="{D72F34E2-3446-4223-8127-8C9E2AD5E655}" destId="{AE7188D9-0EE8-45F7-8027-3A10B2109D89}" srcOrd="1" destOrd="0" presId="urn:microsoft.com/office/officeart/2005/8/layout/process1"/>
    <dgm:cxn modelId="{0E66D2C2-3F5E-44A1-B290-6188C1BAD426}" type="presParOf" srcId="{E0A88539-D548-4492-95AE-948FC7C17D0B}" destId="{6BEE18C4-70BD-4B34-8B89-CCD52919CBBD}" srcOrd="0" destOrd="0" presId="urn:microsoft.com/office/officeart/2005/8/layout/process1"/>
    <dgm:cxn modelId="{A2AA8A6F-BE86-4754-8258-837D7275998D}" type="presParOf" srcId="{E0A88539-D548-4492-95AE-948FC7C17D0B}" destId="{CA5A9943-43F1-409E-BF2F-25339CFB3698}" srcOrd="1" destOrd="0" presId="urn:microsoft.com/office/officeart/2005/8/layout/process1"/>
    <dgm:cxn modelId="{CD117E9B-9304-4DA9-9A21-B230B5E3923F}" type="presParOf" srcId="{CA5A9943-43F1-409E-BF2F-25339CFB3698}" destId="{AE7188D9-0EE8-45F7-8027-3A10B2109D89}" srcOrd="0" destOrd="0" presId="urn:microsoft.com/office/officeart/2005/8/layout/process1"/>
    <dgm:cxn modelId="{10E23C80-2138-4660-93D9-9B5E6DAD0883}" type="presParOf" srcId="{E0A88539-D548-4492-95AE-948FC7C17D0B}" destId="{6CDB22D8-BCA5-4E0A-894A-DDCFD723B205}" srcOrd="2" destOrd="0" presId="urn:microsoft.com/office/officeart/2005/8/layout/process1"/>
    <dgm:cxn modelId="{93DCAAAB-19E2-4891-ABA2-5D2B6D55C2B4}" type="presParOf" srcId="{E0A88539-D548-4492-95AE-948FC7C17D0B}" destId="{D0F3350C-4E80-41D4-9C1D-40F48B62BF7A}" srcOrd="3" destOrd="0" presId="urn:microsoft.com/office/officeart/2005/8/layout/process1"/>
    <dgm:cxn modelId="{E691ABA6-9B34-4AFE-8E74-94849EEB02E6}" type="presParOf" srcId="{D0F3350C-4E80-41D4-9C1D-40F48B62BF7A}" destId="{85A8D4FC-31F9-4DDD-BDD7-98D82211A77C}" srcOrd="0" destOrd="0" presId="urn:microsoft.com/office/officeart/2005/8/layout/process1"/>
    <dgm:cxn modelId="{F6987B1C-7D18-45E4-B92D-00853B726A5E}" type="presParOf" srcId="{E0A88539-D548-4492-95AE-948FC7C17D0B}" destId="{0B1963C3-FB88-44FC-A091-3829F0F6C66E}"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296E14-E4BC-4E9A-9DD6-3629B0E946C5}" type="doc">
      <dgm:prSet loTypeId="urn:microsoft.com/office/officeart/2008/layout/RadialCluster" loCatId="relationship" qsTypeId="urn:microsoft.com/office/officeart/2005/8/quickstyle/simple3" qsCatId="simple" csTypeId="urn:microsoft.com/office/officeart/2005/8/colors/colorful2" csCatId="colorful" phldr="1"/>
      <dgm:spPr/>
      <dgm:t>
        <a:bodyPr/>
        <a:lstStyle/>
        <a:p>
          <a:endParaRPr lang="en-US"/>
        </a:p>
      </dgm:t>
    </dgm:pt>
    <dgm:pt modelId="{C347DF01-63DF-4146-9AA5-550E4DE60ABE}">
      <dgm:prSet phldrT="[Text]" custT="1"/>
      <dgm:spPr/>
      <dgm:t>
        <a:bodyPr/>
        <a:lstStyle/>
        <a:p>
          <a:r>
            <a:rPr lang="en-US" sz="1400" b="1" dirty="0">
              <a:latin typeface="Arial" panose="020B0604020202020204" pitchFamily="34" charset="0"/>
              <a:cs typeface="Arial" panose="020B0604020202020204" pitchFamily="34" charset="0"/>
            </a:rPr>
            <a:t>Real-Time System</a:t>
          </a:r>
        </a:p>
      </dgm:t>
    </dgm:pt>
    <dgm:pt modelId="{6DE17D45-54D3-4F6A-B078-9254A408A38B}" type="parTrans" cxnId="{4D31E0C4-8620-46B6-ABF3-9CFC096F99D8}">
      <dgm:prSet/>
      <dgm:spPr/>
      <dgm:t>
        <a:bodyPr/>
        <a:lstStyle/>
        <a:p>
          <a:endParaRPr lang="en-US" sz="1400" b="1">
            <a:latin typeface="Arial" panose="020B0604020202020204" pitchFamily="34" charset="0"/>
            <a:cs typeface="Arial" panose="020B0604020202020204" pitchFamily="34" charset="0"/>
          </a:endParaRPr>
        </a:p>
      </dgm:t>
    </dgm:pt>
    <dgm:pt modelId="{DDC04F6A-1174-4374-BD7B-7D1A00FC6573}" type="sibTrans" cxnId="{4D31E0C4-8620-46B6-ABF3-9CFC096F99D8}">
      <dgm:prSet/>
      <dgm:spPr/>
      <dgm:t>
        <a:bodyPr/>
        <a:lstStyle/>
        <a:p>
          <a:endParaRPr lang="en-US" sz="1400" b="1">
            <a:latin typeface="Arial" panose="020B0604020202020204" pitchFamily="34" charset="0"/>
            <a:cs typeface="Arial" panose="020B0604020202020204" pitchFamily="34" charset="0"/>
          </a:endParaRPr>
        </a:p>
      </dgm:t>
    </dgm:pt>
    <dgm:pt modelId="{AD4869EB-5127-4864-A835-2FDBEAF2684C}">
      <dgm:prSet phldrT="[Text]" custT="1"/>
      <dgm:spPr/>
      <dgm:t>
        <a:bodyPr/>
        <a:lstStyle/>
        <a:p>
          <a:r>
            <a:rPr lang="en-US" sz="1400" b="1" dirty="0">
              <a:latin typeface="Arial" panose="020B0604020202020204" pitchFamily="34" charset="0"/>
              <a:cs typeface="Arial" panose="020B0604020202020204" pitchFamily="34" charset="0"/>
            </a:rPr>
            <a:t>Sensitivity</a:t>
          </a:r>
        </a:p>
      </dgm:t>
    </dgm:pt>
    <dgm:pt modelId="{2D6C1926-56B4-4486-B967-6B4379A630FE}" type="parTrans" cxnId="{150AA0B9-6FFC-4780-ACFD-70260E1837DB}">
      <dgm:prSet/>
      <dgm:spPr/>
      <dgm:t>
        <a:bodyPr/>
        <a:lstStyle/>
        <a:p>
          <a:endParaRPr lang="en-US" sz="1400" b="1">
            <a:latin typeface="Arial" panose="020B0604020202020204" pitchFamily="34" charset="0"/>
            <a:cs typeface="Arial" panose="020B0604020202020204" pitchFamily="34" charset="0"/>
          </a:endParaRPr>
        </a:p>
      </dgm:t>
    </dgm:pt>
    <dgm:pt modelId="{62AF2437-83BB-4E44-8F1F-8E6E3D5C733E}" type="sibTrans" cxnId="{150AA0B9-6FFC-4780-ACFD-70260E1837DB}">
      <dgm:prSet/>
      <dgm:spPr/>
      <dgm:t>
        <a:bodyPr/>
        <a:lstStyle/>
        <a:p>
          <a:endParaRPr lang="en-US" sz="1400" b="1">
            <a:latin typeface="Arial" panose="020B0604020202020204" pitchFamily="34" charset="0"/>
            <a:cs typeface="Arial" panose="020B0604020202020204" pitchFamily="34" charset="0"/>
          </a:endParaRPr>
        </a:p>
      </dgm:t>
    </dgm:pt>
    <dgm:pt modelId="{A76A2506-86BE-40BB-8B2B-17C1CD55D9EE}">
      <dgm:prSet phldrT="[Text]" custT="1"/>
      <dgm:spPr/>
      <dgm:t>
        <a:bodyPr/>
        <a:lstStyle/>
        <a:p>
          <a:r>
            <a:rPr lang="en-US" sz="1400" b="1" dirty="0">
              <a:latin typeface="Arial" panose="020B0604020202020204" pitchFamily="34" charset="0"/>
              <a:cs typeface="Arial" panose="020B0604020202020204" pitchFamily="34" charset="0"/>
            </a:rPr>
            <a:t>Delay</a:t>
          </a:r>
        </a:p>
      </dgm:t>
    </dgm:pt>
    <dgm:pt modelId="{4369477F-D57A-478A-830E-955464D06DDF}" type="parTrans" cxnId="{9D0D2C0E-C052-4937-B4FA-D523A854023E}">
      <dgm:prSet/>
      <dgm:spPr/>
      <dgm:t>
        <a:bodyPr/>
        <a:lstStyle/>
        <a:p>
          <a:endParaRPr lang="en-US" sz="1400" b="1">
            <a:latin typeface="Arial" panose="020B0604020202020204" pitchFamily="34" charset="0"/>
            <a:cs typeface="Arial" panose="020B0604020202020204" pitchFamily="34" charset="0"/>
          </a:endParaRPr>
        </a:p>
      </dgm:t>
    </dgm:pt>
    <dgm:pt modelId="{36D3682B-5B41-4C17-BCE1-FF1C5FC50498}" type="sibTrans" cxnId="{9D0D2C0E-C052-4937-B4FA-D523A854023E}">
      <dgm:prSet/>
      <dgm:spPr/>
      <dgm:t>
        <a:bodyPr/>
        <a:lstStyle/>
        <a:p>
          <a:endParaRPr lang="en-US" sz="1400" b="1">
            <a:latin typeface="Arial" panose="020B0604020202020204" pitchFamily="34" charset="0"/>
            <a:cs typeface="Arial" panose="020B0604020202020204" pitchFamily="34" charset="0"/>
          </a:endParaRPr>
        </a:p>
      </dgm:t>
    </dgm:pt>
    <dgm:pt modelId="{29A746FB-882A-4A98-9ABB-791946D7931D}">
      <dgm:prSet phldrT="[Text]" custT="1"/>
      <dgm:spPr/>
      <dgm:t>
        <a:bodyPr/>
        <a:lstStyle/>
        <a:p>
          <a:r>
            <a:rPr lang="en-US" sz="1400" b="1" dirty="0">
              <a:latin typeface="Arial" panose="020B0604020202020204" pitchFamily="34" charset="0"/>
              <a:cs typeface="Arial" panose="020B0604020202020204" pitchFamily="34" charset="0"/>
            </a:rPr>
            <a:t>False Alarm</a:t>
          </a:r>
        </a:p>
      </dgm:t>
    </dgm:pt>
    <dgm:pt modelId="{16B8A667-A7A1-4C8F-B079-BECF826FC609}" type="parTrans" cxnId="{9681429C-5130-4128-A1C7-3A51F3064F0B}">
      <dgm:prSet/>
      <dgm:spPr/>
      <dgm:t>
        <a:bodyPr/>
        <a:lstStyle/>
        <a:p>
          <a:endParaRPr lang="en-US" sz="1400" b="1">
            <a:latin typeface="Arial" panose="020B0604020202020204" pitchFamily="34" charset="0"/>
            <a:cs typeface="Arial" panose="020B0604020202020204" pitchFamily="34" charset="0"/>
          </a:endParaRPr>
        </a:p>
      </dgm:t>
    </dgm:pt>
    <dgm:pt modelId="{12AB7F47-CC34-4622-A663-08BE1EB72426}" type="sibTrans" cxnId="{9681429C-5130-4128-A1C7-3A51F3064F0B}">
      <dgm:prSet/>
      <dgm:spPr/>
      <dgm:t>
        <a:bodyPr/>
        <a:lstStyle/>
        <a:p>
          <a:endParaRPr lang="en-US" sz="1400" b="1">
            <a:latin typeface="Arial" panose="020B0604020202020204" pitchFamily="34" charset="0"/>
            <a:cs typeface="Arial" panose="020B0604020202020204" pitchFamily="34" charset="0"/>
          </a:endParaRPr>
        </a:p>
      </dgm:t>
    </dgm:pt>
    <dgm:pt modelId="{9848B2BF-9595-43AE-BB9D-4FBBAE1EB2BF}" type="pres">
      <dgm:prSet presAssocID="{53296E14-E4BC-4E9A-9DD6-3629B0E946C5}" presName="Name0" presStyleCnt="0">
        <dgm:presLayoutVars>
          <dgm:chMax val="1"/>
          <dgm:chPref val="1"/>
          <dgm:dir/>
          <dgm:animOne val="branch"/>
          <dgm:animLvl val="lvl"/>
        </dgm:presLayoutVars>
      </dgm:prSet>
      <dgm:spPr/>
    </dgm:pt>
    <dgm:pt modelId="{5E4C9C73-3203-436C-B066-E4732EB90C50}" type="pres">
      <dgm:prSet presAssocID="{C347DF01-63DF-4146-9AA5-550E4DE60ABE}" presName="singleCycle" presStyleCnt="0"/>
      <dgm:spPr/>
    </dgm:pt>
    <dgm:pt modelId="{49200DB6-62FA-4B4F-A48B-C57B2516C208}" type="pres">
      <dgm:prSet presAssocID="{C347DF01-63DF-4146-9AA5-550E4DE60ABE}" presName="singleCenter" presStyleLbl="node1" presStyleIdx="0" presStyleCnt="4" custScaleX="188966" custScaleY="42667" custLinFactNeighborY="-19931">
        <dgm:presLayoutVars>
          <dgm:chMax val="7"/>
          <dgm:chPref val="7"/>
        </dgm:presLayoutVars>
      </dgm:prSet>
      <dgm:spPr/>
    </dgm:pt>
    <dgm:pt modelId="{D28C1B0A-61CD-4706-8CB6-25FEAF80AEEB}" type="pres">
      <dgm:prSet presAssocID="{2D6C1926-56B4-4486-B967-6B4379A630FE}" presName="Name56" presStyleLbl="parChTrans1D2" presStyleIdx="0" presStyleCnt="3"/>
      <dgm:spPr/>
    </dgm:pt>
    <dgm:pt modelId="{8FA7FAF1-9812-4C80-A7E4-3A0CC83348EC}" type="pres">
      <dgm:prSet presAssocID="{AD4869EB-5127-4864-A835-2FDBEAF2684C}" presName="text0" presStyleLbl="node1" presStyleIdx="1" presStyleCnt="4" custScaleX="192636" custScaleY="63682">
        <dgm:presLayoutVars>
          <dgm:bulletEnabled val="1"/>
        </dgm:presLayoutVars>
      </dgm:prSet>
      <dgm:spPr/>
    </dgm:pt>
    <dgm:pt modelId="{E615FCFC-B5AD-410A-8776-372C13B216B3}" type="pres">
      <dgm:prSet presAssocID="{4369477F-D57A-478A-830E-955464D06DDF}" presName="Name56" presStyleLbl="parChTrans1D2" presStyleIdx="1" presStyleCnt="3"/>
      <dgm:spPr/>
    </dgm:pt>
    <dgm:pt modelId="{B984F3CF-9490-46F9-B1EA-7690747B117B}" type="pres">
      <dgm:prSet presAssocID="{A76A2506-86BE-40BB-8B2B-17C1CD55D9EE}" presName="text0" presStyleLbl="node1" presStyleIdx="2" presStyleCnt="4" custScaleX="192636" custScaleY="63682" custRadScaleRad="75273" custRadScaleInc="-25930">
        <dgm:presLayoutVars>
          <dgm:bulletEnabled val="1"/>
        </dgm:presLayoutVars>
      </dgm:prSet>
      <dgm:spPr/>
    </dgm:pt>
    <dgm:pt modelId="{ADE4A686-920C-400B-8B76-B5839EA1DFAD}" type="pres">
      <dgm:prSet presAssocID="{16B8A667-A7A1-4C8F-B079-BECF826FC609}" presName="Name56" presStyleLbl="parChTrans1D2" presStyleIdx="2" presStyleCnt="3"/>
      <dgm:spPr/>
    </dgm:pt>
    <dgm:pt modelId="{C1315D80-902F-4835-BE2D-73FAC34901C8}" type="pres">
      <dgm:prSet presAssocID="{29A746FB-882A-4A98-9ABB-791946D7931D}" presName="text0" presStyleLbl="node1" presStyleIdx="3" presStyleCnt="4" custScaleX="192636" custScaleY="63682" custRadScaleRad="75274" custRadScaleInc="25930">
        <dgm:presLayoutVars>
          <dgm:bulletEnabled val="1"/>
        </dgm:presLayoutVars>
      </dgm:prSet>
      <dgm:spPr/>
    </dgm:pt>
  </dgm:ptLst>
  <dgm:cxnLst>
    <dgm:cxn modelId="{7D02AF08-60F3-4E14-AA6B-7536F1BCA493}" type="presOf" srcId="{C347DF01-63DF-4146-9AA5-550E4DE60ABE}" destId="{49200DB6-62FA-4B4F-A48B-C57B2516C208}" srcOrd="0" destOrd="0" presId="urn:microsoft.com/office/officeart/2008/layout/RadialCluster"/>
    <dgm:cxn modelId="{9D0D2C0E-C052-4937-B4FA-D523A854023E}" srcId="{C347DF01-63DF-4146-9AA5-550E4DE60ABE}" destId="{A76A2506-86BE-40BB-8B2B-17C1CD55D9EE}" srcOrd="1" destOrd="0" parTransId="{4369477F-D57A-478A-830E-955464D06DDF}" sibTransId="{36D3682B-5B41-4C17-BCE1-FF1C5FC50498}"/>
    <dgm:cxn modelId="{8D684038-0FD8-419D-8E73-E8650A471A4B}" type="presOf" srcId="{53296E14-E4BC-4E9A-9DD6-3629B0E946C5}" destId="{9848B2BF-9595-43AE-BB9D-4FBBAE1EB2BF}" srcOrd="0" destOrd="0" presId="urn:microsoft.com/office/officeart/2008/layout/RadialCluster"/>
    <dgm:cxn modelId="{316D336F-4CA8-4FCC-99EC-B08E875E5449}" type="presOf" srcId="{4369477F-D57A-478A-830E-955464D06DDF}" destId="{E615FCFC-B5AD-410A-8776-372C13B216B3}" srcOrd="0" destOrd="0" presId="urn:microsoft.com/office/officeart/2008/layout/RadialCluster"/>
    <dgm:cxn modelId="{083CE958-248B-4BAC-8711-E9600650FFE2}" type="presOf" srcId="{AD4869EB-5127-4864-A835-2FDBEAF2684C}" destId="{8FA7FAF1-9812-4C80-A7E4-3A0CC83348EC}" srcOrd="0" destOrd="0" presId="urn:microsoft.com/office/officeart/2008/layout/RadialCluster"/>
    <dgm:cxn modelId="{2BB9FE91-7508-43D9-8860-4CA10C583889}" type="presOf" srcId="{29A746FB-882A-4A98-9ABB-791946D7931D}" destId="{C1315D80-902F-4835-BE2D-73FAC34901C8}" srcOrd="0" destOrd="0" presId="urn:microsoft.com/office/officeart/2008/layout/RadialCluster"/>
    <dgm:cxn modelId="{9681429C-5130-4128-A1C7-3A51F3064F0B}" srcId="{C347DF01-63DF-4146-9AA5-550E4DE60ABE}" destId="{29A746FB-882A-4A98-9ABB-791946D7931D}" srcOrd="2" destOrd="0" parTransId="{16B8A667-A7A1-4C8F-B079-BECF826FC609}" sibTransId="{12AB7F47-CC34-4622-A663-08BE1EB72426}"/>
    <dgm:cxn modelId="{918E10AA-3E51-47B5-BA12-AF424A4499AD}" type="presOf" srcId="{A76A2506-86BE-40BB-8B2B-17C1CD55D9EE}" destId="{B984F3CF-9490-46F9-B1EA-7690747B117B}" srcOrd="0" destOrd="0" presId="urn:microsoft.com/office/officeart/2008/layout/RadialCluster"/>
    <dgm:cxn modelId="{EE3B09B0-E1E0-4C0C-95B3-5C81382744C2}" type="presOf" srcId="{16B8A667-A7A1-4C8F-B079-BECF826FC609}" destId="{ADE4A686-920C-400B-8B76-B5839EA1DFAD}" srcOrd="0" destOrd="0" presId="urn:microsoft.com/office/officeart/2008/layout/RadialCluster"/>
    <dgm:cxn modelId="{150AA0B9-6FFC-4780-ACFD-70260E1837DB}" srcId="{C347DF01-63DF-4146-9AA5-550E4DE60ABE}" destId="{AD4869EB-5127-4864-A835-2FDBEAF2684C}" srcOrd="0" destOrd="0" parTransId="{2D6C1926-56B4-4486-B967-6B4379A630FE}" sibTransId="{62AF2437-83BB-4E44-8F1F-8E6E3D5C733E}"/>
    <dgm:cxn modelId="{4D31E0C4-8620-46B6-ABF3-9CFC096F99D8}" srcId="{53296E14-E4BC-4E9A-9DD6-3629B0E946C5}" destId="{C347DF01-63DF-4146-9AA5-550E4DE60ABE}" srcOrd="0" destOrd="0" parTransId="{6DE17D45-54D3-4F6A-B078-9254A408A38B}" sibTransId="{DDC04F6A-1174-4374-BD7B-7D1A00FC6573}"/>
    <dgm:cxn modelId="{5E5EBCF0-CF88-447B-AC13-BB19EA410703}" type="presOf" srcId="{2D6C1926-56B4-4486-B967-6B4379A630FE}" destId="{D28C1B0A-61CD-4706-8CB6-25FEAF80AEEB}" srcOrd="0" destOrd="0" presId="urn:microsoft.com/office/officeart/2008/layout/RadialCluster"/>
    <dgm:cxn modelId="{35B612EF-D5F5-4D83-9ECE-5CE364AC0CFF}" type="presParOf" srcId="{9848B2BF-9595-43AE-BB9D-4FBBAE1EB2BF}" destId="{5E4C9C73-3203-436C-B066-E4732EB90C50}" srcOrd="0" destOrd="0" presId="urn:microsoft.com/office/officeart/2008/layout/RadialCluster"/>
    <dgm:cxn modelId="{A4BA5991-AAA5-4795-A4A2-585FA656718A}" type="presParOf" srcId="{5E4C9C73-3203-436C-B066-E4732EB90C50}" destId="{49200DB6-62FA-4B4F-A48B-C57B2516C208}" srcOrd="0" destOrd="0" presId="urn:microsoft.com/office/officeart/2008/layout/RadialCluster"/>
    <dgm:cxn modelId="{9412EE8C-1BBD-4982-BB91-13687210F3E5}" type="presParOf" srcId="{5E4C9C73-3203-436C-B066-E4732EB90C50}" destId="{D28C1B0A-61CD-4706-8CB6-25FEAF80AEEB}" srcOrd="1" destOrd="0" presId="urn:microsoft.com/office/officeart/2008/layout/RadialCluster"/>
    <dgm:cxn modelId="{7DDF5D1D-3EEE-4BFD-BBD3-22ABAA9179DC}" type="presParOf" srcId="{5E4C9C73-3203-436C-B066-E4732EB90C50}" destId="{8FA7FAF1-9812-4C80-A7E4-3A0CC83348EC}" srcOrd="2" destOrd="0" presId="urn:microsoft.com/office/officeart/2008/layout/RadialCluster"/>
    <dgm:cxn modelId="{A4F7E0B2-A2DE-4FC3-85DB-A1F91256CB81}" type="presParOf" srcId="{5E4C9C73-3203-436C-B066-E4732EB90C50}" destId="{E615FCFC-B5AD-410A-8776-372C13B216B3}" srcOrd="3" destOrd="0" presId="urn:microsoft.com/office/officeart/2008/layout/RadialCluster"/>
    <dgm:cxn modelId="{E1F61C62-597D-4C87-8354-2334A5FF001D}" type="presParOf" srcId="{5E4C9C73-3203-436C-B066-E4732EB90C50}" destId="{B984F3CF-9490-46F9-B1EA-7690747B117B}" srcOrd="4" destOrd="0" presId="urn:microsoft.com/office/officeart/2008/layout/RadialCluster"/>
    <dgm:cxn modelId="{80942E3C-D108-4503-B08F-A1C7530FD13B}" type="presParOf" srcId="{5E4C9C73-3203-436C-B066-E4732EB90C50}" destId="{ADE4A686-920C-400B-8B76-B5839EA1DFAD}" srcOrd="5" destOrd="0" presId="urn:microsoft.com/office/officeart/2008/layout/RadialCluster"/>
    <dgm:cxn modelId="{1A9AC8E2-110F-4C14-B2BB-5604A16457CF}" type="presParOf" srcId="{5E4C9C73-3203-436C-B066-E4732EB90C50}" destId="{C1315D80-902F-4835-BE2D-73FAC34901C8}"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E18C4-70BD-4B34-8B89-CCD52919CBBD}">
      <dsp:nvSpPr>
        <dsp:cNvPr id="0" name=""/>
        <dsp:cNvSpPr/>
      </dsp:nvSpPr>
      <dsp:spPr>
        <a:xfrm>
          <a:off x="0" y="0"/>
          <a:ext cx="2209919" cy="109728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Human Vision</a:t>
          </a:r>
        </a:p>
      </dsp:txBody>
      <dsp:txXfrm>
        <a:off x="32138" y="32138"/>
        <a:ext cx="2145643" cy="1033004"/>
      </dsp:txXfrm>
    </dsp:sp>
    <dsp:sp modelId="{CA5A9943-43F1-409E-BF2F-25339CFB3698}">
      <dsp:nvSpPr>
        <dsp:cNvPr id="0" name=""/>
        <dsp:cNvSpPr/>
      </dsp:nvSpPr>
      <dsp:spPr>
        <a:xfrm>
          <a:off x="2432759" y="274610"/>
          <a:ext cx="472421" cy="548059"/>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432759" y="384222"/>
        <a:ext cx="330695" cy="328835"/>
      </dsp:txXfrm>
    </dsp:sp>
    <dsp:sp modelId="{6CDB22D8-BCA5-4E0A-894A-DDCFD723B205}">
      <dsp:nvSpPr>
        <dsp:cNvPr id="0" name=""/>
        <dsp:cNvSpPr/>
      </dsp:nvSpPr>
      <dsp:spPr>
        <a:xfrm>
          <a:off x="3101280" y="0"/>
          <a:ext cx="2209919" cy="1097280"/>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Train to Visually Interpret EEG</a:t>
          </a:r>
        </a:p>
      </dsp:txBody>
      <dsp:txXfrm>
        <a:off x="3133418" y="32138"/>
        <a:ext cx="2145643" cy="1033004"/>
      </dsp:txXfrm>
    </dsp:sp>
    <dsp:sp modelId="{D0F3350C-4E80-41D4-9C1D-40F48B62BF7A}">
      <dsp:nvSpPr>
        <dsp:cNvPr id="0" name=""/>
        <dsp:cNvSpPr/>
      </dsp:nvSpPr>
      <dsp:spPr>
        <a:xfrm>
          <a:off x="5532191" y="274610"/>
          <a:ext cx="468502" cy="548059"/>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5532191" y="384222"/>
        <a:ext cx="327951" cy="328835"/>
      </dsp:txXfrm>
    </dsp:sp>
    <dsp:sp modelId="{0B1963C3-FB88-44FC-A091-3829F0F6C66E}">
      <dsp:nvSpPr>
        <dsp:cNvPr id="0" name=""/>
        <dsp:cNvSpPr/>
      </dsp:nvSpPr>
      <dsp:spPr>
        <a:xfrm>
          <a:off x="6195167" y="0"/>
          <a:ext cx="2209919" cy="109728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Expert Interpreter of EEG</a:t>
          </a:r>
        </a:p>
      </dsp:txBody>
      <dsp:txXfrm>
        <a:off x="6227305" y="32138"/>
        <a:ext cx="2145643" cy="1033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E18C4-70BD-4B34-8B89-CCD52919CBBD}">
      <dsp:nvSpPr>
        <dsp:cNvPr id="0" name=""/>
        <dsp:cNvSpPr/>
      </dsp:nvSpPr>
      <dsp:spPr>
        <a:xfrm>
          <a:off x="7393" y="0"/>
          <a:ext cx="2209919" cy="109728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ImageNet</a:t>
          </a:r>
          <a:br>
            <a:rPr lang="en-US" sz="1600" b="1" kern="1200" dirty="0">
              <a:latin typeface="Arial" panose="020B0604020202020204" pitchFamily="34" charset="0"/>
              <a:cs typeface="Arial" panose="020B0604020202020204" pitchFamily="34" charset="0"/>
            </a:rPr>
          </a:br>
          <a:r>
            <a:rPr lang="en-US" sz="1600" b="1" kern="1200" dirty="0">
              <a:latin typeface="Arial" panose="020B0604020202020204" pitchFamily="34" charset="0"/>
              <a:cs typeface="Arial" panose="020B0604020202020204" pitchFamily="34" charset="0"/>
            </a:rPr>
            <a:t>Pretrained</a:t>
          </a:r>
          <a:br>
            <a:rPr lang="en-US" sz="1600" b="1" kern="1200" dirty="0">
              <a:latin typeface="Arial" panose="020B0604020202020204" pitchFamily="34" charset="0"/>
              <a:cs typeface="Arial" panose="020B0604020202020204" pitchFamily="34" charset="0"/>
            </a:rPr>
          </a:br>
          <a:r>
            <a:rPr lang="en-US" sz="1600" b="1" kern="1200" dirty="0">
              <a:latin typeface="Arial" panose="020B0604020202020204" pitchFamily="34" charset="0"/>
              <a:cs typeface="Arial" panose="020B0604020202020204" pitchFamily="34" charset="0"/>
            </a:rPr>
            <a:t>Network</a:t>
          </a:r>
        </a:p>
      </dsp:txBody>
      <dsp:txXfrm>
        <a:off x="39531" y="32138"/>
        <a:ext cx="2145643" cy="1033004"/>
      </dsp:txXfrm>
    </dsp:sp>
    <dsp:sp modelId="{CA5A9943-43F1-409E-BF2F-25339CFB3698}">
      <dsp:nvSpPr>
        <dsp:cNvPr id="0" name=""/>
        <dsp:cNvSpPr/>
      </dsp:nvSpPr>
      <dsp:spPr>
        <a:xfrm>
          <a:off x="2438304" y="274610"/>
          <a:ext cx="468502" cy="548059"/>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438304" y="384222"/>
        <a:ext cx="327951" cy="328835"/>
      </dsp:txXfrm>
    </dsp:sp>
    <dsp:sp modelId="{6CDB22D8-BCA5-4E0A-894A-DDCFD723B205}">
      <dsp:nvSpPr>
        <dsp:cNvPr id="0" name=""/>
        <dsp:cNvSpPr/>
      </dsp:nvSpPr>
      <dsp:spPr>
        <a:xfrm>
          <a:off x="3101280" y="0"/>
          <a:ext cx="2209919" cy="1097280"/>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EEG Adaptation Training</a:t>
          </a:r>
        </a:p>
      </dsp:txBody>
      <dsp:txXfrm>
        <a:off x="3133418" y="32138"/>
        <a:ext cx="2145643" cy="1033004"/>
      </dsp:txXfrm>
    </dsp:sp>
    <dsp:sp modelId="{D0F3350C-4E80-41D4-9C1D-40F48B62BF7A}">
      <dsp:nvSpPr>
        <dsp:cNvPr id="0" name=""/>
        <dsp:cNvSpPr/>
      </dsp:nvSpPr>
      <dsp:spPr>
        <a:xfrm>
          <a:off x="5532191" y="274610"/>
          <a:ext cx="468502" cy="548059"/>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5532191" y="384222"/>
        <a:ext cx="327951" cy="328835"/>
      </dsp:txXfrm>
    </dsp:sp>
    <dsp:sp modelId="{0B1963C3-FB88-44FC-A091-3829F0F6C66E}">
      <dsp:nvSpPr>
        <dsp:cNvPr id="0" name=""/>
        <dsp:cNvSpPr/>
      </dsp:nvSpPr>
      <dsp:spPr>
        <a:xfrm>
          <a:off x="6195167" y="0"/>
          <a:ext cx="2209919" cy="109728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Machine Interpretation</a:t>
          </a:r>
        </a:p>
      </dsp:txBody>
      <dsp:txXfrm>
        <a:off x="6227305" y="32138"/>
        <a:ext cx="2145643" cy="10330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00DB6-62FA-4B4F-A48B-C57B2516C208}">
      <dsp:nvSpPr>
        <dsp:cNvPr id="0" name=""/>
        <dsp:cNvSpPr/>
      </dsp:nvSpPr>
      <dsp:spPr>
        <a:xfrm>
          <a:off x="816525" y="1075319"/>
          <a:ext cx="1658788" cy="374541"/>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Real-Time System</a:t>
          </a:r>
        </a:p>
      </dsp:txBody>
      <dsp:txXfrm>
        <a:off x="834809" y="1093603"/>
        <a:ext cx="1622220" cy="337973"/>
      </dsp:txXfrm>
    </dsp:sp>
    <dsp:sp modelId="{D28C1B0A-61CD-4706-8CB6-25FEAF80AEEB}">
      <dsp:nvSpPr>
        <dsp:cNvPr id="0" name=""/>
        <dsp:cNvSpPr/>
      </dsp:nvSpPr>
      <dsp:spPr>
        <a:xfrm rot="16200000">
          <a:off x="1427637" y="857037"/>
          <a:ext cx="436564" cy="0"/>
        </a:xfrm>
        <a:custGeom>
          <a:avLst/>
          <a:gdLst/>
          <a:ahLst/>
          <a:cxnLst/>
          <a:rect l="0" t="0" r="0" b="0"/>
          <a:pathLst>
            <a:path>
              <a:moveTo>
                <a:pt x="0" y="0"/>
              </a:moveTo>
              <a:lnTo>
                <a:pt x="43656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7FAF1-9812-4C80-A7E4-3A0CC83348EC}">
      <dsp:nvSpPr>
        <dsp:cNvPr id="0" name=""/>
        <dsp:cNvSpPr/>
      </dsp:nvSpPr>
      <dsp:spPr>
        <a:xfrm>
          <a:off x="1079433" y="264214"/>
          <a:ext cx="1132973" cy="374540"/>
        </a:xfrm>
        <a:prstGeom prst="roundRect">
          <a:avLst/>
        </a:prstGeom>
        <a:gradFill rotWithShape="0">
          <a:gsLst>
            <a:gs pos="0">
              <a:schemeClr val="accent2">
                <a:hueOff val="1560506"/>
                <a:satOff val="-1946"/>
                <a:lumOff val="458"/>
                <a:alphaOff val="0"/>
                <a:tint val="50000"/>
                <a:satMod val="300000"/>
              </a:schemeClr>
            </a:gs>
            <a:gs pos="35000">
              <a:schemeClr val="accent2">
                <a:hueOff val="1560506"/>
                <a:satOff val="-1946"/>
                <a:lumOff val="458"/>
                <a:alphaOff val="0"/>
                <a:tint val="37000"/>
                <a:satMod val="300000"/>
              </a:schemeClr>
            </a:gs>
            <a:gs pos="100000">
              <a:schemeClr val="accent2">
                <a:hueOff val="1560506"/>
                <a:satOff val="-1946"/>
                <a:lumOff val="45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Sensitivity</a:t>
          </a:r>
        </a:p>
      </dsp:txBody>
      <dsp:txXfrm>
        <a:off x="1097717" y="282498"/>
        <a:ext cx="1096405" cy="337972"/>
      </dsp:txXfrm>
    </dsp:sp>
    <dsp:sp modelId="{E615FCFC-B5AD-410A-8776-372C13B216B3}">
      <dsp:nvSpPr>
        <dsp:cNvPr id="0" name=""/>
        <dsp:cNvSpPr/>
      </dsp:nvSpPr>
      <dsp:spPr>
        <a:xfrm rot="2328758">
          <a:off x="1805406" y="1658007"/>
          <a:ext cx="664183" cy="0"/>
        </a:xfrm>
        <a:custGeom>
          <a:avLst/>
          <a:gdLst/>
          <a:ahLst/>
          <a:cxnLst/>
          <a:rect l="0" t="0" r="0" b="0"/>
          <a:pathLst>
            <a:path>
              <a:moveTo>
                <a:pt x="0" y="0"/>
              </a:moveTo>
              <a:lnTo>
                <a:pt x="664183"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84F3CF-9490-46F9-B1EA-7690747B117B}">
      <dsp:nvSpPr>
        <dsp:cNvPr id="0" name=""/>
        <dsp:cNvSpPr/>
      </dsp:nvSpPr>
      <dsp:spPr>
        <a:xfrm>
          <a:off x="2062589" y="1866154"/>
          <a:ext cx="1132973" cy="374540"/>
        </a:xfrm>
        <a:prstGeom prst="roundRect">
          <a:avLst/>
        </a:prstGeom>
        <a:gradFill rotWithShape="0">
          <a:gsLst>
            <a:gs pos="0">
              <a:schemeClr val="accent2">
                <a:hueOff val="3121013"/>
                <a:satOff val="-3893"/>
                <a:lumOff val="915"/>
                <a:alphaOff val="0"/>
                <a:tint val="50000"/>
                <a:satMod val="300000"/>
              </a:schemeClr>
            </a:gs>
            <a:gs pos="35000">
              <a:schemeClr val="accent2">
                <a:hueOff val="3121013"/>
                <a:satOff val="-3893"/>
                <a:lumOff val="915"/>
                <a:alphaOff val="0"/>
                <a:tint val="37000"/>
                <a:satMod val="300000"/>
              </a:schemeClr>
            </a:gs>
            <a:gs pos="100000">
              <a:schemeClr val="accent2">
                <a:hueOff val="3121013"/>
                <a:satOff val="-3893"/>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Delay</a:t>
          </a:r>
        </a:p>
      </dsp:txBody>
      <dsp:txXfrm>
        <a:off x="2080873" y="1884438"/>
        <a:ext cx="1096405" cy="337972"/>
      </dsp:txXfrm>
    </dsp:sp>
    <dsp:sp modelId="{ADE4A686-920C-400B-8B76-B5839EA1DFAD}">
      <dsp:nvSpPr>
        <dsp:cNvPr id="0" name=""/>
        <dsp:cNvSpPr/>
      </dsp:nvSpPr>
      <dsp:spPr>
        <a:xfrm rot="8471257">
          <a:off x="822239" y="1658009"/>
          <a:ext cx="664192" cy="0"/>
        </a:xfrm>
        <a:custGeom>
          <a:avLst/>
          <a:gdLst/>
          <a:ahLst/>
          <a:cxnLst/>
          <a:rect l="0" t="0" r="0" b="0"/>
          <a:pathLst>
            <a:path>
              <a:moveTo>
                <a:pt x="0" y="0"/>
              </a:moveTo>
              <a:lnTo>
                <a:pt x="66419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315D80-902F-4835-BE2D-73FAC34901C8}">
      <dsp:nvSpPr>
        <dsp:cNvPr id="0" name=""/>
        <dsp:cNvSpPr/>
      </dsp:nvSpPr>
      <dsp:spPr>
        <a:xfrm>
          <a:off x="96264" y="1866157"/>
          <a:ext cx="1132973" cy="374540"/>
        </a:xfrm>
        <a:prstGeom prst="roundRect">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False Alarm</a:t>
          </a:r>
        </a:p>
      </dsp:txBody>
      <dsp:txXfrm>
        <a:off x="114548" y="1884441"/>
        <a:ext cx="1096405" cy="3379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ED787-B5FC-244B-9B6F-4A480A5609BC}" type="datetimeFigureOut">
              <a:rPr lang="en-US" smtClean="0"/>
              <a:pPr/>
              <a:t>12/4/2021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5A4DA-CB6B-D043-8375-311F45E01637}" type="slidenum">
              <a:rPr lang="en-US" smtClean="0"/>
              <a:pPr/>
              <a:t>‹#›</a:t>
            </a:fld>
            <a:endParaRPr lang="en-US" dirty="0"/>
          </a:p>
        </p:txBody>
      </p:sp>
    </p:spTree>
    <p:extLst>
      <p:ext uri="{BB962C8B-B14F-4D97-AF65-F5344CB8AC3E}">
        <p14:creationId xmlns:p14="http://schemas.microsoft.com/office/powerpoint/2010/main" val="3593341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31CF6E-A7CC-034C-AA3C-9F1A6DDD080D}" type="datetimeFigureOut">
              <a:rPr lang="en-US" smtClean="0"/>
              <a:pPr/>
              <a:t>12/4/2021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67CBD4-C074-5945-B4D9-C20F0CA68938}" type="slidenum">
              <a:rPr lang="en-US" smtClean="0"/>
              <a:pPr/>
              <a:t>‹#›</a:t>
            </a:fld>
            <a:endParaRPr lang="en-US" dirty="0"/>
          </a:p>
        </p:txBody>
      </p:sp>
    </p:spTree>
    <p:extLst>
      <p:ext uri="{BB962C8B-B14F-4D97-AF65-F5344CB8AC3E}">
        <p14:creationId xmlns:p14="http://schemas.microsoft.com/office/powerpoint/2010/main" val="42048219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7CBD4-C074-5945-B4D9-C20F0CA68938}" type="slidenum">
              <a:rPr lang="en-US" smtClean="0"/>
              <a:pPr/>
              <a:t>0</a:t>
            </a:fld>
            <a:endParaRPr lang="en-US" dirty="0"/>
          </a:p>
        </p:txBody>
      </p:sp>
    </p:spTree>
    <p:extLst>
      <p:ext uri="{BB962C8B-B14F-4D97-AF65-F5344CB8AC3E}">
        <p14:creationId xmlns:p14="http://schemas.microsoft.com/office/powerpoint/2010/main" val="248261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Seizures occur about 7% of the time in the TUSZ Corpus. Since the distribution of classes is highly unbalanced, we must adjust the weights of the loss function. Hence, to better balance the number of seizure and background patterns, we randomly selected one-fifth of the background patterns. It was observed that using all the background samples did not improve the results. In practice, we have used about 30,000 samples for seizure events and 100,000 samples for background events.</a:t>
            </a:r>
          </a:p>
          <a:p>
            <a:r>
              <a:rPr lang="en-US" sz="1200" kern="1200" dirty="0">
                <a:solidFill>
                  <a:schemeClr val="tx1"/>
                </a:solidFill>
                <a:effectLst/>
                <a:latin typeface="+mn-lt"/>
                <a:ea typeface="+mn-ea"/>
                <a:cs typeface="+mn-cs"/>
              </a:rPr>
              <a:t>To further adjust for the unbalanced number of samples in the two classes, we include prior probabilities in the loss function computation.</a:t>
            </a:r>
          </a:p>
          <a:p>
            <a:r>
              <a:rPr lang="en-US" sz="1200" kern="1200" dirty="0">
                <a:solidFill>
                  <a:schemeClr val="tx1"/>
                </a:solidFill>
                <a:effectLst/>
                <a:latin typeface="+mn-lt"/>
                <a:ea typeface="+mn-ea"/>
                <a:cs typeface="+mn-cs"/>
              </a:rPr>
              <a:t>By observing the confusion matrix, the low false positive and high true positive of the ResNet18 on both train and development set show that the system has done his best to distinguish seizure samples between very complex shapes of backgrounds.</a:t>
            </a:r>
          </a:p>
          <a:p>
            <a:r>
              <a:rPr lang="en-US" sz="1200" kern="1200" dirty="0">
                <a:solidFill>
                  <a:schemeClr val="tx1"/>
                </a:solidFill>
                <a:effectLst/>
                <a:latin typeface="+mn-lt"/>
                <a:ea typeface="+mn-ea"/>
                <a:cs typeface="+mn-cs"/>
              </a:rPr>
              <a:t>But the false positive ratio is still too high to be accepted in clinical applications.</a:t>
            </a: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9</a:t>
            </a:fld>
            <a:endParaRPr lang="en-US"/>
          </a:p>
        </p:txBody>
      </p:sp>
    </p:spTree>
    <p:extLst>
      <p:ext uri="{BB962C8B-B14F-4D97-AF65-F5344CB8AC3E}">
        <p14:creationId xmlns:p14="http://schemas.microsoft.com/office/powerpoint/2010/main" val="176223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raw classification performance of ResNet18 is poor and needs additional postprocessing. Our postprocessor is based on three parameters:</a:t>
            </a:r>
          </a:p>
          <a:p>
            <a:pPr lvl="0"/>
            <a:r>
              <a:rPr lang="en-US" sz="1200" dirty="0">
                <a:latin typeface="Arial" panose="020B0604020202020204" pitchFamily="34" charset="0"/>
                <a:cs typeface="Arial" panose="020B0604020202020204" pitchFamily="34" charset="0"/>
              </a:rPr>
              <a:t>Seizure confidence threshold</a:t>
            </a:r>
          </a:p>
          <a:p>
            <a:pPr lvl="0"/>
            <a:r>
              <a:rPr lang="en-US" sz="1200" dirty="0">
                <a:latin typeface="Arial" panose="020B0604020202020204" pitchFamily="34" charset="0"/>
                <a:cs typeface="Arial" panose="020B0604020202020204" pitchFamily="34" charset="0"/>
              </a:rPr>
              <a:t>Minimum acceptable background duration</a:t>
            </a:r>
          </a:p>
          <a:p>
            <a:r>
              <a:rPr lang="en-US" sz="1200" dirty="0">
                <a:latin typeface="Arial" panose="020B0604020202020204" pitchFamily="34" charset="0"/>
                <a:cs typeface="Arial" panose="020B0604020202020204" pitchFamily="34" charset="0"/>
              </a:rPr>
              <a:t>Minimum acceptable seizure duration</a:t>
            </a:r>
          </a:p>
          <a:p>
            <a:r>
              <a:rPr lang="en-US" sz="1200" kern="1200" dirty="0">
                <a:solidFill>
                  <a:schemeClr val="tx1"/>
                </a:solidFill>
                <a:effectLst/>
                <a:latin typeface="+mn-lt"/>
                <a:ea typeface="+mn-ea"/>
                <a:cs typeface="+mn-cs"/>
              </a:rPr>
              <a:t>The first parameter reduces noisy decisions by increasing the seizure confidence threshold. The second and third parameters act similar to dilation and erosion in morphological image processing.</a:t>
            </a:r>
          </a:p>
          <a:p>
            <a:r>
              <a:rPr lang="en-US" sz="1200" kern="1200" dirty="0">
                <a:solidFill>
                  <a:schemeClr val="tx1"/>
                </a:solidFill>
                <a:effectLst/>
                <a:latin typeface="+mn-lt"/>
                <a:ea typeface="+mn-ea"/>
                <a:cs typeface="+mn-cs"/>
              </a:rPr>
              <a:t>Once the threshold is applied, then all background windows between two seizure events with a duration less than (</a:t>
            </a:r>
            <a:r>
              <a:rPr lang="en-US" sz="1200" kern="1200" dirty="0" err="1">
                <a:solidFill>
                  <a:schemeClr val="tx1"/>
                </a:solidFill>
                <a:effectLst/>
                <a:latin typeface="+mn-lt"/>
                <a:ea typeface="+mn-ea"/>
                <a:cs typeface="+mn-cs"/>
              </a:rPr>
              <a:t>BDmin</a:t>
            </a:r>
            <a:r>
              <a:rPr lang="en-US" sz="1200" kern="1200" dirty="0">
                <a:solidFill>
                  <a:schemeClr val="tx1"/>
                </a:solidFill>
                <a:effectLst/>
                <a:latin typeface="+mn-lt"/>
                <a:ea typeface="+mn-ea"/>
                <a:cs typeface="+mn-cs"/>
              </a:rPr>
              <a:t>) will be classified as seizures. Similarly, all seizure events with a duration less than </a:t>
            </a:r>
            <a:r>
              <a:rPr lang="en-US" sz="1200" kern="1200" dirty="0" err="1">
                <a:solidFill>
                  <a:schemeClr val="tx1"/>
                </a:solidFill>
                <a:effectLst/>
                <a:latin typeface="+mn-lt"/>
                <a:ea typeface="+mn-ea"/>
                <a:cs typeface="+mn-cs"/>
              </a:rPr>
              <a:t>SDmin</a:t>
            </a:r>
            <a:r>
              <a:rPr lang="en-US" sz="1200" kern="1200" dirty="0">
                <a:solidFill>
                  <a:schemeClr val="tx1"/>
                </a:solidFill>
                <a:effectLst/>
                <a:latin typeface="+mn-lt"/>
                <a:ea typeface="+mn-ea"/>
                <a:cs typeface="+mn-cs"/>
              </a:rPr>
              <a:t> will be classified as background.</a:t>
            </a:r>
          </a:p>
          <a:p>
            <a:r>
              <a:rPr lang="en-US" sz="1200" kern="1200" dirty="0">
                <a:solidFill>
                  <a:schemeClr val="tx1"/>
                </a:solidFill>
                <a:effectLst/>
                <a:latin typeface="+mn-lt"/>
                <a:ea typeface="+mn-ea"/>
                <a:cs typeface="+mn-cs"/>
              </a:rPr>
              <a:t>Detection delay is defined as the summation of minimum acceptable duration of background and seizure events.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Postprocessing has a significant impact on both the misclassification errors and the false alarm rate. Left figure shows the sensitivity as a function of the detection latency. Right shows the false alarm rate as a function of the detection latency.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false alarm rate is significantly reduced by increasing the detection delay. There is also a moderate reduction in sensitivity.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10</a:t>
            </a:fld>
            <a:endParaRPr lang="en-US"/>
          </a:p>
        </p:txBody>
      </p:sp>
    </p:spTree>
    <p:extLst>
      <p:ext uri="{BB962C8B-B14F-4D97-AF65-F5344CB8AC3E}">
        <p14:creationId xmlns:p14="http://schemas.microsoft.com/office/powerpoint/2010/main" val="1886523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left figure,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compare the performance of the proposed system to two other previously published systems: a hybrid CNN/LSTM system (</a:t>
                </a:r>
                <a:r>
                  <a:rPr lang="en-US" sz="1200" kern="1200" dirty="0" err="1">
                    <a:solidFill>
                      <a:schemeClr val="tx1"/>
                    </a:solidFill>
                    <a:effectLst/>
                    <a:latin typeface="+mn-lt"/>
                    <a:ea typeface="+mn-ea"/>
                    <a:cs typeface="+mn-cs"/>
                  </a:rPr>
                  <a:t>cnn_lstm</a:t>
                </a:r>
                <a:r>
                  <a:rPr lang="en-US" sz="1200" kern="1200" dirty="0">
                    <a:solidFill>
                      <a:schemeClr val="tx1"/>
                    </a:solidFill>
                    <a:effectLst/>
                    <a:latin typeface="+mn-lt"/>
                    <a:ea typeface="+mn-ea"/>
                    <a:cs typeface="+mn-cs"/>
                  </a:rPr>
                  <a:t>) developed by </a:t>
                </a:r>
                <a:r>
                  <a:rPr lang="en-US" sz="1200" kern="1200" dirty="0" err="1">
                    <a:solidFill>
                      <a:schemeClr val="tx1"/>
                    </a:solidFill>
                    <a:effectLst/>
                    <a:latin typeface="+mn-lt"/>
                    <a:ea typeface="+mn-ea"/>
                    <a:cs typeface="+mn-cs"/>
                  </a:rPr>
                  <a:t>Golmohammadi</a:t>
                </a:r>
                <a:r>
                  <a:rPr lang="en-US" sz="1200" kern="1200" dirty="0">
                    <a:solidFill>
                      <a:schemeClr val="tx1"/>
                    </a:solidFill>
                    <a:effectLst/>
                    <a:latin typeface="+mn-lt"/>
                    <a:ea typeface="+mn-ea"/>
                    <a:cs typeface="+mn-cs"/>
                  </a:rPr>
                  <a:t> and a multiphase system (</a:t>
                </a:r>
                <a:r>
                  <a:rPr lang="en-US" sz="1200" kern="1200" dirty="0" err="1">
                    <a:solidFill>
                      <a:schemeClr val="tx1"/>
                    </a:solidFill>
                    <a:effectLst/>
                    <a:latin typeface="+mn-lt"/>
                    <a:ea typeface="+mn-ea"/>
                    <a:cs typeface="+mn-cs"/>
                  </a:rPr>
                  <a:t>mphase</a:t>
                </a:r>
                <a:r>
                  <a:rPr lang="en-US" sz="1200" kern="1200" dirty="0">
                    <a:solidFill>
                      <a:schemeClr val="tx1"/>
                    </a:solidFill>
                    <a:effectLst/>
                    <a:latin typeface="+mn-lt"/>
                    <a:ea typeface="+mn-ea"/>
                    <a:cs typeface="+mn-cs"/>
                  </a:rPr>
                  <a:t>) developed by Shah.</a:t>
                </a:r>
              </a:p>
              <a:p>
                <a:r>
                  <a:rPr lang="en-US" sz="1200" kern="1200" dirty="0">
                    <a:solidFill>
                      <a:schemeClr val="tx1"/>
                    </a:solidFill>
                    <a:effectLst/>
                    <a:latin typeface="+mn-lt"/>
                    <a:ea typeface="+mn-ea"/>
                    <a:cs typeface="+mn-cs"/>
                  </a:rPr>
                  <a:t>This comparison was performed on the development data set (dev) using the overlap (OVLP) scoring metric. Note that we focus on performance for the range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[0,0.1]</m:t>
                    </m:r>
                  </m:oMath>
                </a14:m>
                <a:r>
                  <a:rPr lang="en-US" sz="1200" kern="1200" dirty="0">
                    <a:solidFill>
                      <a:schemeClr val="tx1"/>
                    </a:solidFill>
                    <a:effectLst/>
                    <a:latin typeface="+mn-lt"/>
                    <a:ea typeface="+mn-ea"/>
                    <a:cs typeface="+mn-cs"/>
                  </a:rPr>
                  <a:t> where false alarms are very low. This is the operating region of most interest for this application.</a:t>
                </a:r>
              </a:p>
              <a:p>
                <a:r>
                  <a:rPr lang="en-US" sz="1200" kern="1200" dirty="0">
                    <a:solidFill>
                      <a:schemeClr val="tx1"/>
                    </a:solidFill>
                    <a:effectLst/>
                    <a:latin typeface="+mn-lt"/>
                    <a:ea typeface="+mn-ea"/>
                    <a:cs typeface="+mn-cs"/>
                  </a:rPr>
                  <a:t>In the right figure, a similar analysis is shown for the blind evaluation set (eval). It is important to note that no tuning was performed based on the evaluation set results.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seizure sensitivity and false alarm rate of the new system, which are 42.05% and 5.78/24h, respectively, are better than our previous best results (40.12% and 6.62/24h for the multiphase system). However, it is important to note that the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system is much simpler, has much less latency, and runs faster than real-time on relatively modest computing resources. This makes it ideal for critical care applications.</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left figure,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compare the performance of the proposed system to two other previously published systems: a hybrid CNN/LSTM system (</a:t>
                </a:r>
                <a:r>
                  <a:rPr lang="en-US" sz="1200" kern="1200" dirty="0" err="1">
                    <a:solidFill>
                      <a:schemeClr val="tx1"/>
                    </a:solidFill>
                    <a:effectLst/>
                    <a:latin typeface="+mn-lt"/>
                    <a:ea typeface="+mn-ea"/>
                    <a:cs typeface="+mn-cs"/>
                  </a:rPr>
                  <a:t>cnn_lstm</a:t>
                </a:r>
                <a:r>
                  <a:rPr lang="en-US" sz="1200" kern="1200" dirty="0">
                    <a:solidFill>
                      <a:schemeClr val="tx1"/>
                    </a:solidFill>
                    <a:effectLst/>
                    <a:latin typeface="+mn-lt"/>
                    <a:ea typeface="+mn-ea"/>
                    <a:cs typeface="+mn-cs"/>
                  </a:rPr>
                  <a:t>) developed by </a:t>
                </a:r>
                <a:r>
                  <a:rPr lang="en-US" sz="1200" kern="1200" dirty="0" err="1">
                    <a:solidFill>
                      <a:schemeClr val="tx1"/>
                    </a:solidFill>
                    <a:effectLst/>
                    <a:latin typeface="+mn-lt"/>
                    <a:ea typeface="+mn-ea"/>
                    <a:cs typeface="+mn-cs"/>
                  </a:rPr>
                  <a:t>Golmohammadi</a:t>
                </a:r>
                <a:r>
                  <a:rPr lang="en-US" sz="1200" kern="1200" dirty="0">
                    <a:solidFill>
                      <a:schemeClr val="tx1"/>
                    </a:solidFill>
                    <a:effectLst/>
                    <a:latin typeface="+mn-lt"/>
                    <a:ea typeface="+mn-ea"/>
                    <a:cs typeface="+mn-cs"/>
                  </a:rPr>
                  <a:t> and a multiphase system (</a:t>
                </a:r>
                <a:r>
                  <a:rPr lang="en-US" sz="1200" kern="1200" dirty="0" err="1">
                    <a:solidFill>
                      <a:schemeClr val="tx1"/>
                    </a:solidFill>
                    <a:effectLst/>
                    <a:latin typeface="+mn-lt"/>
                    <a:ea typeface="+mn-ea"/>
                    <a:cs typeface="+mn-cs"/>
                  </a:rPr>
                  <a:t>mphase</a:t>
                </a:r>
                <a:r>
                  <a:rPr lang="en-US" sz="1200" kern="1200" dirty="0">
                    <a:solidFill>
                      <a:schemeClr val="tx1"/>
                    </a:solidFill>
                    <a:effectLst/>
                    <a:latin typeface="+mn-lt"/>
                    <a:ea typeface="+mn-ea"/>
                    <a:cs typeface="+mn-cs"/>
                  </a:rPr>
                  <a:t>) developed by Shah. This comparison was performed on the development data set (dev) using the OVLP scoring metric. Note that we focus on performance for the range </a:t>
                </a:r>
                <a:r>
                  <a:rPr lang="en-US" sz="1200" i="0" kern="1200">
                    <a:solidFill>
                      <a:schemeClr val="tx1"/>
                    </a:solidFill>
                    <a:effectLst/>
                    <a:latin typeface="+mn-lt"/>
                    <a:ea typeface="+mn-ea"/>
                    <a:cs typeface="+mn-cs"/>
                  </a:rPr>
                  <a:t>[0,0.1]</a:t>
                </a:r>
                <a:r>
                  <a:rPr lang="en-US" sz="1200" kern="1200" dirty="0">
                    <a:solidFill>
                      <a:schemeClr val="tx1"/>
                    </a:solidFill>
                    <a:effectLst/>
                    <a:latin typeface="+mn-lt"/>
                    <a:ea typeface="+mn-ea"/>
                    <a:cs typeface="+mn-cs"/>
                  </a:rPr>
                  <a:t> where false alarms are very low. This is the operating region of most interest for this application. In the right figure, a similar analysis is shown for the blind evaluation set (eval). It is important to note that no tuning was performed based on the evaluation set results.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seizure sensitivity and false alarm rate of the new system, which are 42.05% and 5.78/24h, respectively, are marginally better than our previous best results (40.12% and 6.62/24h for the multiphase system). However, it is important to note that the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system is much simpler, has much less latency, and runs faster than real-time on relatively modest computing resources. This makes it ideal for critical care applications.</a:t>
                </a:r>
              </a:p>
              <a:p>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DF1ACD00-77F6-4941-B4B0-B7C9C01A2CBF}" type="slidenum">
              <a:rPr lang="en-US" smtClean="0"/>
              <a:pPr/>
              <a:t>11</a:t>
            </a:fld>
            <a:endParaRPr lang="en-US"/>
          </a:p>
        </p:txBody>
      </p:sp>
    </p:spTree>
    <p:extLst>
      <p:ext uri="{BB962C8B-B14F-4D97-AF65-F5344CB8AC3E}">
        <p14:creationId xmlns:p14="http://schemas.microsoft.com/office/powerpoint/2010/main" val="283140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above tables, we compare the results of the proposed system to several leading systems including two of the top systems that participated in the </a:t>
            </a:r>
            <a:r>
              <a:rPr lang="en-US" sz="1200" kern="1200" dirty="0" err="1">
                <a:solidFill>
                  <a:schemeClr val="tx1"/>
                </a:solidFill>
                <a:effectLst/>
                <a:latin typeface="+mn-lt"/>
                <a:ea typeface="+mn-ea"/>
                <a:cs typeface="+mn-cs"/>
              </a:rPr>
              <a:t>Neureka</a:t>
            </a:r>
            <a:r>
              <a:rPr lang="en-US" sz="1200" kern="1200" baseline="30000" dirty="0" err="1">
                <a:solidFill>
                  <a:schemeClr val="tx1"/>
                </a:solidFill>
                <a:effectLst/>
                <a:latin typeface="+mn-lt"/>
                <a:ea typeface="+mn-ea"/>
                <a:cs typeface="+mn-cs"/>
              </a:rPr>
              <a:t>TM</a:t>
            </a:r>
            <a:r>
              <a:rPr lang="en-US" sz="1200" kern="1200" dirty="0">
                <a:solidFill>
                  <a:schemeClr val="tx1"/>
                </a:solidFill>
                <a:effectLst/>
                <a:latin typeface="+mn-lt"/>
                <a:ea typeface="+mn-ea"/>
                <a:cs typeface="+mn-cs"/>
              </a:rPr>
              <a:t> 2020 Epilepsy Challenge. These tables include the raw scores for sensitivity, specificity, and the false alarm rate for four scoring metrics. The last metric, time-aligned event scoring (TAES), also shows the final weighted score (WGT) using the weighting function adopted for the competition.</a:t>
            </a:r>
          </a:p>
          <a:p>
            <a:r>
              <a:rPr lang="en-US" sz="1200" kern="1200" dirty="0">
                <a:solidFill>
                  <a:schemeClr val="tx1"/>
                </a:solidFill>
                <a:effectLst/>
                <a:latin typeface="+mn-lt"/>
                <a:ea typeface="+mn-ea"/>
                <a:cs typeface="+mn-cs"/>
              </a:rPr>
              <a:t>From these results, we see that the performance of the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system still lags the two best performing systems from the competition, </a:t>
            </a:r>
            <a:r>
              <a:rPr lang="en-US" sz="1200" kern="1200" dirty="0" err="1">
                <a:solidFill>
                  <a:schemeClr val="tx1"/>
                </a:solidFill>
                <a:effectLst/>
                <a:latin typeface="+mn-lt"/>
                <a:ea typeface="+mn-ea"/>
                <a:cs typeface="+mn-cs"/>
              </a:rPr>
              <a:t>sia</a:t>
            </a:r>
            <a:r>
              <a:rPr lang="en-US" sz="1200" kern="1200" dirty="0">
                <a:solidFill>
                  <a:schemeClr val="tx1"/>
                </a:solidFill>
                <a:effectLst/>
                <a:latin typeface="+mn-lt"/>
                <a:ea typeface="+mn-ea"/>
                <a:cs typeface="+mn-cs"/>
              </a:rPr>
              <a:t> and pnc98. However, the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system was designed to be real-time and low latency, while the best performing systems in the competition were non-real time with infinite latency and focused more on minimizing the weighted error metric.</a:t>
            </a:r>
          </a:p>
        </p:txBody>
      </p:sp>
      <p:sp>
        <p:nvSpPr>
          <p:cNvPr id="4" name="Slide Number Placeholder 3"/>
          <p:cNvSpPr>
            <a:spLocks noGrp="1"/>
          </p:cNvSpPr>
          <p:nvPr>
            <p:ph type="sldNum" sz="quarter" idx="10"/>
          </p:nvPr>
        </p:nvSpPr>
        <p:spPr/>
        <p:txBody>
          <a:bodyPr/>
          <a:lstStyle/>
          <a:p>
            <a:fld id="{DF1ACD00-77F6-4941-B4B0-B7C9C01A2CBF}" type="slidenum">
              <a:rPr lang="en-US" smtClean="0"/>
              <a:pPr/>
              <a:t>12</a:t>
            </a:fld>
            <a:endParaRPr lang="en-US"/>
          </a:p>
        </p:txBody>
      </p:sp>
    </p:spTree>
    <p:extLst>
      <p:ext uri="{BB962C8B-B14F-4D97-AF65-F5344CB8AC3E}">
        <p14:creationId xmlns:p14="http://schemas.microsoft.com/office/powerpoint/2010/main" val="374838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Designing high sensitivity, low false alarm, and low delay seizure detection systems from noninvasive electroencephalogram scalp measurements is challenging. We have shown that with some trade-offs between three critical parameters – sensitivity, false alarm rate, and detection delay – real-time performance can be achieved without sacrificing performance.</a:t>
            </a:r>
          </a:p>
          <a:p>
            <a:r>
              <a:rPr lang="en-US" sz="1200" kern="1200" dirty="0">
                <a:solidFill>
                  <a:schemeClr val="tx1"/>
                </a:solidFill>
                <a:effectLst/>
                <a:latin typeface="+mn-lt"/>
                <a:ea typeface="+mn-ea"/>
                <a:cs typeface="+mn-cs"/>
              </a:rPr>
              <a:t>Transfer deep learning is the core of the proposed system and helps our approach in two important ways: spatiotemporal interpretation of EEG signals and neural network convergence. The multiresolution convolutional layers in ResNet18 can effectively encode spatial and temporal relationships. Data augmentation in transfer learning makes the training fast and more importantly, it improves the convergence of a large neural network significantly. While the number of samples in our database is relatively large, we do observe overfitting tendencies on the training dataset. Though cross-validation was used, we plan to explore other pretrained ImageNet networks to assess their impact on overfitting and maintain generality.</a:t>
            </a:r>
          </a:p>
        </p:txBody>
      </p:sp>
      <p:sp>
        <p:nvSpPr>
          <p:cNvPr id="4" name="Slide Number Placeholder 3"/>
          <p:cNvSpPr>
            <a:spLocks noGrp="1"/>
          </p:cNvSpPr>
          <p:nvPr>
            <p:ph type="sldNum" sz="quarter" idx="10"/>
          </p:nvPr>
        </p:nvSpPr>
        <p:spPr/>
        <p:txBody>
          <a:bodyPr/>
          <a:lstStyle/>
          <a:p>
            <a:fld id="{DF1ACD00-77F6-4941-B4B0-B7C9C01A2CBF}" type="slidenum">
              <a:rPr lang="en-US" smtClean="0"/>
              <a:pPr/>
              <a:t>13</a:t>
            </a:fld>
            <a:endParaRPr lang="en-US"/>
          </a:p>
        </p:txBody>
      </p:sp>
    </p:spTree>
    <p:extLst>
      <p:ext uri="{BB962C8B-B14F-4D97-AF65-F5344CB8AC3E}">
        <p14:creationId xmlns:p14="http://schemas.microsoft.com/office/powerpoint/2010/main" val="323090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15</a:t>
            </a:fld>
            <a:endParaRPr lang="en-US"/>
          </a:p>
        </p:txBody>
      </p:sp>
    </p:spTree>
    <p:extLst>
      <p:ext uri="{BB962C8B-B14F-4D97-AF65-F5344CB8AC3E}">
        <p14:creationId xmlns:p14="http://schemas.microsoft.com/office/powerpoint/2010/main" val="174554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system for seizure detection in a real-time manner.</a:t>
            </a:r>
          </a:p>
          <a:p>
            <a:r>
              <a:rPr lang="en-US" dirty="0"/>
              <a:t>Low SNR EEG signal’s interpretation needs spatiotemporal processing.</a:t>
            </a:r>
          </a:p>
          <a:p>
            <a:r>
              <a:rPr lang="en-US" dirty="0"/>
              <a:t>We propose a system based on deep learning methods to find the seizure patterns in the EEG signals. It is very lightweight with respect to pre and post processing and can be run in real-time.</a:t>
            </a:r>
          </a:p>
          <a:p>
            <a:r>
              <a:rPr lang="en-US" dirty="0"/>
              <a:t>We reached good results with very low latency on the famous Temple University Seizure dataset.</a:t>
            </a:r>
          </a:p>
        </p:txBody>
      </p:sp>
      <p:sp>
        <p:nvSpPr>
          <p:cNvPr id="4" name="Slide Number Placeholder 3"/>
          <p:cNvSpPr>
            <a:spLocks noGrp="1"/>
          </p:cNvSpPr>
          <p:nvPr>
            <p:ph type="sldNum" sz="quarter" idx="5"/>
          </p:nvPr>
        </p:nvSpPr>
        <p:spPr/>
        <p:txBody>
          <a:bodyPr/>
          <a:lstStyle/>
          <a:p>
            <a:fld id="{5A67CBD4-C074-5945-B4D9-C20F0CA68938}" type="slidenum">
              <a:rPr lang="en-US" smtClean="0"/>
              <a:pPr/>
              <a:t>1</a:t>
            </a:fld>
            <a:endParaRPr lang="en-US" dirty="0"/>
          </a:p>
        </p:txBody>
      </p:sp>
    </p:spTree>
    <p:extLst>
      <p:ext uri="{BB962C8B-B14F-4D97-AF65-F5344CB8AC3E}">
        <p14:creationId xmlns:p14="http://schemas.microsoft.com/office/powerpoint/2010/main" val="174119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Neurologists are capable of manually interpreting EEGs with accuracies that can exceed machine performance. Image processing approaches, such as those disclosed in ImageNet competitions, attempts to emulate the way humans interpret visual data in an application independent manner.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Manual interpretation of an EEG signal requires detection of very subtle pattens. Accurate classification of these patterns requires a deep learning system with many parameters, which in turn, requires large amounts of manually annotated training data. When the number of model parameters greatly exceeds the number of patterns available for training, overfitting becomes a huge concern. Dropout, batch normalization and other regularization methods attempt to mitigate this, but a better approach is to add relevant data from other sources.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we can leverage vast amount of training image data available from other applications, such as object recognition and autonomous vehicle navigation.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attempt to leverage these pretrained models from the ImageNet competition and adapt them to seizure detection.</a:t>
            </a:r>
          </a:p>
          <a:p>
            <a:endParaRPr lang="en-US" dirty="0"/>
          </a:p>
          <a:p>
            <a:endParaRPr lang="en-US" dirty="0"/>
          </a:p>
          <a:p>
            <a:pPr>
              <a:lnSpc>
                <a:spcPct val="200000"/>
              </a:lnSpc>
              <a:spcBef>
                <a:spcPts val="0"/>
              </a:spcBef>
            </a:pPr>
            <a:endParaRPr lang="en-US" dirty="0"/>
          </a:p>
        </p:txBody>
      </p:sp>
      <p:sp>
        <p:nvSpPr>
          <p:cNvPr id="4" name="Slide Number Placeholder 3"/>
          <p:cNvSpPr>
            <a:spLocks noGrp="1"/>
          </p:cNvSpPr>
          <p:nvPr>
            <p:ph type="sldNum" sz="quarter" idx="5"/>
          </p:nvPr>
        </p:nvSpPr>
        <p:spPr/>
        <p:txBody>
          <a:bodyPr/>
          <a:lstStyle/>
          <a:p>
            <a:fld id="{5A67CBD4-C074-5945-B4D9-C20F0CA68938}" type="slidenum">
              <a:rPr lang="en-US" smtClean="0"/>
              <a:pPr/>
              <a:t>2</a:t>
            </a:fld>
            <a:endParaRPr lang="en-US" dirty="0"/>
          </a:p>
        </p:txBody>
      </p:sp>
    </p:spTree>
    <p:extLst>
      <p:ext uri="{BB962C8B-B14F-4D97-AF65-F5344CB8AC3E}">
        <p14:creationId xmlns:p14="http://schemas.microsoft.com/office/powerpoint/2010/main" val="138988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well-known and efficient networks that has achieved good performance is ResNet18</a:t>
            </a:r>
            <a:r>
              <a:rPr lang="ar-SA"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It is a type of deep residual network that overcame the limitations of training very deep networks by introducing identity shortcut connections between the layers.</a:t>
            </a:r>
          </a:p>
          <a:p>
            <a:r>
              <a:rPr lang="en-US" sz="1200" kern="1200" dirty="0">
                <a:solidFill>
                  <a:schemeClr val="tx1"/>
                </a:solidFill>
                <a:effectLst/>
                <a:latin typeface="+mn-lt"/>
                <a:ea typeface="+mn-ea"/>
                <a:cs typeface="+mn-cs"/>
              </a:rPr>
              <a:t>The ResNet18 model consists of four module blocks as shown in the left figure. </a:t>
            </a:r>
          </a:p>
          <a:p>
            <a:r>
              <a:rPr lang="en-US" sz="1200" kern="1200" dirty="0">
                <a:solidFill>
                  <a:schemeClr val="tx1"/>
                </a:solidFill>
                <a:effectLst/>
                <a:latin typeface="+mn-lt"/>
                <a:ea typeface="+mn-ea"/>
                <a:cs typeface="+mn-cs"/>
              </a:rPr>
              <a:t>The input block contains a two-dimensional CNN followed by batch normalization and max pooling. The output block consists of an average pooling operation that improves generalization and a linear layer that performs classification.</a:t>
            </a:r>
          </a:p>
          <a:p>
            <a:r>
              <a:rPr lang="en-US" sz="1200" kern="1200" dirty="0">
                <a:solidFill>
                  <a:schemeClr val="tx1"/>
                </a:solidFill>
                <a:effectLst/>
                <a:latin typeface="+mn-lt"/>
                <a:ea typeface="+mn-ea"/>
                <a:cs typeface="+mn-cs"/>
              </a:rPr>
              <a:t>The numbers in the right figure refers to the dimensions of the input and output planes (channels), respectively. </a:t>
            </a:r>
          </a:p>
          <a:p>
            <a:r>
              <a:rPr lang="en-US" sz="1200" kern="1200" dirty="0">
                <a:solidFill>
                  <a:schemeClr val="tx1"/>
                </a:solidFill>
                <a:effectLst/>
                <a:latin typeface="+mn-lt"/>
                <a:ea typeface="+mn-ea"/>
                <a:cs typeface="+mn-cs"/>
              </a:rPr>
              <a:t>The four hidden layers are similar in design.</a:t>
            </a:r>
          </a:p>
          <a:p>
            <a:r>
              <a:rPr lang="en-US" sz="1200" kern="1200" dirty="0">
                <a:solidFill>
                  <a:schemeClr val="tx1"/>
                </a:solidFill>
                <a:effectLst/>
                <a:latin typeface="+mn-lt"/>
                <a:ea typeface="+mn-ea"/>
                <a:cs typeface="+mn-cs"/>
              </a:rPr>
              <a:t>The network is loaded with pretrained parameters from ImageNet. During training, we optimize parameters using a cross-entropy loss function with predefined prior probabilities (weights).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3</a:t>
            </a:fld>
            <a:endParaRPr lang="en-US"/>
          </a:p>
        </p:txBody>
      </p:sp>
    </p:spTree>
    <p:extLst>
      <p:ext uri="{BB962C8B-B14F-4D97-AF65-F5344CB8AC3E}">
        <p14:creationId xmlns:p14="http://schemas.microsoft.com/office/powerpoint/2010/main" val="301521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Our proposed system passes EEG signals through six major operations to train and find the optimum working points.</a:t>
            </a:r>
          </a:p>
        </p:txBody>
      </p:sp>
      <p:sp>
        <p:nvSpPr>
          <p:cNvPr id="4" name="Slide Number Placeholder 3"/>
          <p:cNvSpPr>
            <a:spLocks noGrp="1"/>
          </p:cNvSpPr>
          <p:nvPr>
            <p:ph type="sldNum" sz="quarter" idx="10"/>
          </p:nvPr>
        </p:nvSpPr>
        <p:spPr/>
        <p:txBody>
          <a:bodyPr/>
          <a:lstStyle/>
          <a:p>
            <a:fld id="{DF1ACD00-77F6-4941-B4B0-B7C9C01A2CBF}" type="slidenum">
              <a:rPr lang="en-US" smtClean="0"/>
              <a:pPr/>
              <a:t>4</a:t>
            </a:fld>
            <a:endParaRPr lang="en-US"/>
          </a:p>
        </p:txBody>
      </p:sp>
    </p:spTree>
    <p:extLst>
      <p:ext uri="{BB962C8B-B14F-4D97-AF65-F5344CB8AC3E}">
        <p14:creationId xmlns:p14="http://schemas.microsoft.com/office/powerpoint/2010/main" val="662233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found that higher frequencies than 25Hz does not have obvious impact on seizure detection but filtering the input signal can largely reduce the storage, processing needs, and noise power.</a:t>
            </a:r>
          </a:p>
        </p:txBody>
      </p:sp>
      <p:sp>
        <p:nvSpPr>
          <p:cNvPr id="4" name="Slide Number Placeholder 3"/>
          <p:cNvSpPr>
            <a:spLocks noGrp="1"/>
          </p:cNvSpPr>
          <p:nvPr>
            <p:ph type="sldNum" sz="quarter" idx="10"/>
          </p:nvPr>
        </p:nvSpPr>
        <p:spPr/>
        <p:txBody>
          <a:bodyPr/>
          <a:lstStyle/>
          <a:p>
            <a:fld id="{DF1ACD00-77F6-4941-B4B0-B7C9C01A2CBF}" type="slidenum">
              <a:rPr lang="en-US" smtClean="0"/>
              <a:pPr/>
              <a:t>5</a:t>
            </a:fld>
            <a:endParaRPr lang="en-US"/>
          </a:p>
        </p:txBody>
      </p:sp>
    </p:spTree>
    <p:extLst>
      <p:ext uri="{BB962C8B-B14F-4D97-AF65-F5344CB8AC3E}">
        <p14:creationId xmlns:p14="http://schemas.microsoft.com/office/powerpoint/2010/main" val="395415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Scaling or normalization of the resulting signals is a very important step. Channel dependent or global normalization does not work well for this data.</a:t>
                </a:r>
              </a:p>
              <a:p>
                <a:r>
                  <a:rPr lang="en-US" sz="1200" kern="1200" dirty="0">
                    <a:solidFill>
                      <a:schemeClr val="tx1"/>
                    </a:solidFill>
                    <a:effectLst/>
                    <a:latin typeface="+mn-lt"/>
                    <a:ea typeface="+mn-ea"/>
                    <a:cs typeface="+mn-cs"/>
                  </a:rPr>
                  <a:t>Moving average filters, which are also popular, can significantly diminish spike behavior. Outlier removal is another popular method for artifact removal, but in practice this approach also tends to remove many seizure events.</a:t>
                </a:r>
              </a:p>
              <a:p>
                <a:r>
                  <a:rPr lang="en-US" sz="1200" kern="1200" dirty="0">
                    <a:solidFill>
                      <a:schemeClr val="tx1"/>
                    </a:solidFill>
                    <a:effectLst/>
                    <a:latin typeface="+mn-lt"/>
                    <a:ea typeface="+mn-ea"/>
                    <a:cs typeface="+mn-cs"/>
                  </a:rPr>
                  <a:t>We chose to implement a local scaling approach, which we refer to as max local scaling, in which all samples in a window are scaled between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−1, +1</m:t>
                        </m:r>
                      </m:e>
                    </m:d>
                    <m:r>
                      <a:rPr lang="en-US" sz="1200" b="0" i="0" kern="1200" smtClean="0">
                        <a:solidFill>
                          <a:schemeClr val="tx1"/>
                        </a:solidFill>
                        <a:effectLst/>
                        <a:latin typeface="Cambria Math" panose="02040503050406030204" pitchFamily="18" charset="0"/>
                        <a:ea typeface="+mn-ea"/>
                        <a:cs typeface="+mn-cs"/>
                      </a:rPr>
                      <m:t>.</m:t>
                    </m:r>
                  </m:oMath>
                </a14:m>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is amplitude,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is the current sample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oMath>
                </a14:m>
                <a:r>
                  <a:rPr lang="en-US" sz="1200" kern="1200" dirty="0">
                    <a:solidFill>
                      <a:schemeClr val="tx1"/>
                    </a:solidFill>
                    <a:effectLst/>
                    <a:latin typeface="+mn-lt"/>
                    <a:ea typeface="+mn-ea"/>
                    <a:cs typeface="+mn-cs"/>
                  </a:rPr>
                  <a:t> is the number of samples in a window centered around the current sample.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𝐴</m:t>
                        </m:r>
                      </m:e>
                    </m:acc>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the locally scaled sample.</a:t>
                </a:r>
              </a:p>
              <a:p>
                <a:r>
                  <a:rPr lang="en-US" sz="1200" kern="1200" dirty="0">
                    <a:solidFill>
                      <a:schemeClr val="tx1"/>
                    </a:solidFill>
                    <a:effectLst/>
                    <a:latin typeface="+mn-lt"/>
                    <a:ea typeface="+mn-ea"/>
                    <a:cs typeface="+mn-cs"/>
                  </a:rPr>
                  <a:t>In our work, we found that implementing local scaling with a 6‑second center-aligned window gives good results.</a:t>
                </a:r>
                <a:endParaRPr lang="en-US" sz="1200" b="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Scaling or normalization of the resulting signals is a very important next step. Channel dependent or global normalization does not work well for this data. Moving average filters, which are also popular, can significantly diminish spike behavior. Outlier removal is another popular method for artifact removal, but in practice this approach also tends to remove many seizure events. We chose to implement a local scaling approach, which we refer to as max local scaling, in which all samples in a window are scaled between </a:t>
                </a:r>
                <a:r>
                  <a:rPr lang="en-US" sz="1200" i="0" kern="1200">
                    <a:solidFill>
                      <a:schemeClr val="tx1"/>
                    </a:solidFill>
                    <a:effectLst/>
                    <a:latin typeface="Cambria Math" panose="02040503050406030204" pitchFamily="18" charset="0"/>
                    <a:ea typeface="+mn-ea"/>
                    <a:cs typeface="+mn-cs"/>
                  </a:rPr>
                  <a:t>[</a:t>
                </a:r>
                <a:r>
                  <a:rPr lang="en-US" sz="1200" i="0" kern="1200">
                    <a:solidFill>
                      <a:schemeClr val="tx1"/>
                    </a:solidFill>
                    <a:effectLst/>
                    <a:latin typeface="+mn-lt"/>
                    <a:ea typeface="+mn-ea"/>
                    <a:cs typeface="+mn-cs"/>
                  </a:rPr>
                  <a:t>−1, +1</a:t>
                </a:r>
                <a:r>
                  <a:rPr lang="en-US" sz="1200" i="0" kern="1200">
                    <a:solidFill>
                      <a:schemeClr val="tx1"/>
                    </a:solidFill>
                    <a:effectLst/>
                    <a:latin typeface="Cambria Math" panose="02040503050406030204" pitchFamily="18" charset="0"/>
                    <a:ea typeface="+mn-ea"/>
                    <a:cs typeface="+mn-cs"/>
                  </a:rPr>
                  <a:t>]</a:t>
                </a:r>
                <a:r>
                  <a:rPr lang="en-US" sz="1200" b="0" i="0" kern="1200">
                    <a:solidFill>
                      <a:schemeClr val="tx1"/>
                    </a:solidFill>
                    <a:effectLst/>
                    <a:latin typeface="Cambria Math" panose="02040503050406030204" pitchFamily="18" charset="0"/>
                    <a:ea typeface="+mn-ea"/>
                    <a:cs typeface="+mn-cs"/>
                  </a:rPr>
                  <a:t>.</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a:t>
                </a:r>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is amplitude, </a:t>
                </a:r>
                <a:r>
                  <a:rPr lang="en-US" sz="1200" i="0" kern="1200">
                    <a:solidFill>
                      <a:schemeClr val="tx1"/>
                    </a:solidFill>
                    <a:effectLst/>
                    <a:latin typeface="+mn-lt"/>
                    <a:ea typeface="+mn-ea"/>
                    <a:cs typeface="+mn-cs"/>
                  </a:rPr>
                  <a:t>𝑛</a:t>
                </a:r>
                <a:r>
                  <a:rPr lang="en-US" sz="1200" kern="1200" dirty="0">
                    <a:solidFill>
                      <a:schemeClr val="tx1"/>
                    </a:solidFill>
                    <a:effectLst/>
                    <a:latin typeface="+mn-lt"/>
                    <a:ea typeface="+mn-ea"/>
                    <a:cs typeface="+mn-cs"/>
                  </a:rPr>
                  <a:t> is the current sample and </a:t>
                </a:r>
                <a:r>
                  <a:rPr lang="en-US" sz="1200" i="0" kern="1200">
                    <a:solidFill>
                      <a:schemeClr val="tx1"/>
                    </a:solidFill>
                    <a:effectLst/>
                    <a:latin typeface="+mn-lt"/>
                    <a:ea typeface="+mn-ea"/>
                    <a:cs typeface="+mn-cs"/>
                  </a:rPr>
                  <a:t>𝑁</a:t>
                </a:r>
                <a:r>
                  <a:rPr lang="en-US" sz="1200" kern="1200" dirty="0">
                    <a:solidFill>
                      <a:schemeClr val="tx1"/>
                    </a:solidFill>
                    <a:effectLst/>
                    <a:latin typeface="+mn-lt"/>
                    <a:ea typeface="+mn-ea"/>
                    <a:cs typeface="+mn-cs"/>
                  </a:rPr>
                  <a:t> is the number of samples in a window centered around the current sample. </a:t>
                </a:r>
                <a:r>
                  <a:rPr lang="en-US" sz="1200" i="0" kern="1200">
                    <a:solidFill>
                      <a:schemeClr val="tx1"/>
                    </a:solidFill>
                    <a:effectLst/>
                    <a:latin typeface="+mn-lt"/>
                    <a:ea typeface="+mn-ea"/>
                    <a:cs typeface="+mn-cs"/>
                  </a:rPr>
                  <a:t>𝐴 ̂[𝑛]</a:t>
                </a:r>
                <a:r>
                  <a:rPr lang="en-US" sz="1200" kern="1200" dirty="0">
                    <a:solidFill>
                      <a:schemeClr val="tx1"/>
                    </a:solidFill>
                    <a:effectLst/>
                    <a:latin typeface="+mn-lt"/>
                    <a:ea typeface="+mn-ea"/>
                    <a:cs typeface="+mn-cs"/>
                  </a:rPr>
                  <a:t> is the locally scaled sample.</a:t>
                </a:r>
              </a:p>
              <a:p>
                <a:r>
                  <a:rPr lang="en-US" sz="1200" kern="1200" dirty="0">
                    <a:solidFill>
                      <a:schemeClr val="tx1"/>
                    </a:solidFill>
                    <a:effectLst/>
                    <a:latin typeface="+mn-lt"/>
                    <a:ea typeface="+mn-ea"/>
                    <a:cs typeface="+mn-cs"/>
                  </a:rPr>
                  <a:t>In our work, we found that implementing local scaling with a 6‑second center-aligned window gives good results.</a:t>
                </a:r>
                <a:endParaRPr lang="en-US" sz="1200" b="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DF1ACD00-77F6-4941-B4B0-B7C9C01A2CBF}" type="slidenum">
              <a:rPr lang="en-US" smtClean="0"/>
              <a:pPr/>
              <a:t>6</a:t>
            </a:fld>
            <a:endParaRPr lang="en-US"/>
          </a:p>
        </p:txBody>
      </p:sp>
    </p:spTree>
    <p:extLst>
      <p:ext uri="{BB962C8B-B14F-4D97-AF65-F5344CB8AC3E}">
        <p14:creationId xmlns:p14="http://schemas.microsoft.com/office/powerpoint/2010/main" val="95294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step for data preparation is converting all samples into grayscaled images.</a:t>
                </a:r>
              </a:p>
              <a:p>
                <a:r>
                  <a:rPr lang="en-US" sz="1200" kern="1200" dirty="0">
                    <a:solidFill>
                      <a:schemeClr val="tx1"/>
                    </a:solidFill>
                    <a:effectLst/>
                    <a:latin typeface="+mn-lt"/>
                    <a:ea typeface="+mn-ea"/>
                    <a:cs typeface="+mn-cs"/>
                  </a:rPr>
                  <a:t>Through experimentation, we found using </a:t>
                </a:r>
                <a14:m>
                  <m:oMath xmlns:m="http://schemas.openxmlformats.org/officeDocument/2006/math">
                    <m:r>
                      <a:rPr lang="en-US" sz="1200" kern="1200">
                        <a:solidFill>
                          <a:schemeClr val="tx1"/>
                        </a:solidFill>
                        <a:effectLst/>
                        <a:latin typeface="Cambria Math" panose="02040503050406030204" pitchFamily="18" charset="0"/>
                        <a:ea typeface="+mn-ea"/>
                        <a:cs typeface="+mn-cs"/>
                      </a:rPr>
                      <m:t>256</m:t>
                    </m:r>
                  </m:oMath>
                </a14:m>
                <a:r>
                  <a:rPr lang="en-US" sz="1200" kern="1200" dirty="0">
                    <a:solidFill>
                      <a:schemeClr val="tx1"/>
                    </a:solidFill>
                    <a:effectLst/>
                    <a:latin typeface="+mn-lt"/>
                    <a:ea typeface="+mn-ea"/>
                    <a:cs typeface="+mn-cs"/>
                  </a:rPr>
                  <a:t> samples for every window for every channel is efficient. But, since it is necessary to use a square shaped image as an input to the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system, and the height of the windows is equal to the number of montages, then rescaling these images is necessary. Therefore, the windows are resized from </a:t>
                </a:r>
                <a14:m>
                  <m:oMath xmlns:m="http://schemas.openxmlformats.org/officeDocument/2006/math">
                    <m:r>
                      <a:rPr lang="en-US" sz="1200" kern="1200">
                        <a:solidFill>
                          <a:schemeClr val="tx1"/>
                        </a:solidFill>
                        <a:effectLst/>
                        <a:latin typeface="Cambria Math" panose="02040503050406030204" pitchFamily="18" charset="0"/>
                        <a:ea typeface="+mn-ea"/>
                        <a:cs typeface="+mn-cs"/>
                      </a:rPr>
                      <m:t>20×256</m:t>
                    </m:r>
                  </m:oMath>
                </a14:m>
                <a:r>
                  <a:rPr lang="en-US" sz="1200" kern="1200" dirty="0">
                    <a:solidFill>
                      <a:schemeClr val="tx1"/>
                    </a:solidFill>
                    <a:effectLst/>
                    <a:latin typeface="+mn-lt"/>
                    <a:ea typeface="+mn-ea"/>
                    <a:cs typeface="+mn-cs"/>
                  </a:rPr>
                  <a:t> to </a:t>
                </a:r>
                <a14:m>
                  <m:oMath xmlns:m="http://schemas.openxmlformats.org/officeDocument/2006/math">
                    <m:r>
                      <a:rPr lang="en-US" sz="1200" kern="1200">
                        <a:solidFill>
                          <a:schemeClr val="tx1"/>
                        </a:solidFill>
                        <a:effectLst/>
                        <a:latin typeface="Cambria Math" panose="02040503050406030204" pitchFamily="18" charset="0"/>
                        <a:ea typeface="+mn-ea"/>
                        <a:cs typeface="+mn-cs"/>
                      </a:rPr>
                      <m:t>256×256</m:t>
                    </m:r>
                  </m:oMath>
                </a14:m>
                <a:r>
                  <a:rPr lang="en-US" sz="1200" kern="1200" dirty="0">
                    <a:solidFill>
                      <a:schemeClr val="tx1"/>
                    </a:solidFill>
                    <a:effectLst/>
                    <a:latin typeface="+mn-lt"/>
                    <a:ea typeface="+mn-ea"/>
                    <a:cs typeface="+mn-cs"/>
                  </a:rPr>
                  <a:t> with cubic interpolation.</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step for data preparation is converting all samples into </a:t>
                </a:r>
                <a:r>
                  <a:rPr lang="en-US" sz="1200" kern="1200" dirty="0" err="1">
                    <a:solidFill>
                      <a:schemeClr val="tx1"/>
                    </a:solidFill>
                    <a:effectLst/>
                    <a:latin typeface="+mn-lt"/>
                    <a:ea typeface="+mn-ea"/>
                    <a:cs typeface="+mn-cs"/>
                  </a:rPr>
                  <a:t>grayscaled</a:t>
                </a:r>
                <a:r>
                  <a:rPr lang="en-US" sz="1200" kern="1200" dirty="0">
                    <a:solidFill>
                      <a:schemeClr val="tx1"/>
                    </a:solidFill>
                    <a:effectLst/>
                    <a:latin typeface="+mn-lt"/>
                    <a:ea typeface="+mn-ea"/>
                    <a:cs typeface="+mn-cs"/>
                  </a:rPr>
                  <a:t> images. Since in the previous step EEG signals have been scaled such that the amplitudes are limited to the range </a:t>
                </a:r>
                <a:r>
                  <a:rPr lang="en-US" sz="1200" i="0" kern="1200">
                    <a:solidFill>
                      <a:schemeClr val="tx1"/>
                    </a:solidFill>
                    <a:effectLst/>
                    <a:latin typeface="+mn-lt"/>
                    <a:ea typeface="+mn-ea"/>
                    <a:cs typeface="+mn-cs"/>
                  </a:rPr>
                  <a:t>[−1, +1]</a:t>
                </a:r>
                <a:r>
                  <a:rPr lang="en-US" sz="1200" kern="1200" dirty="0">
                    <a:solidFill>
                      <a:schemeClr val="tx1"/>
                    </a:solidFill>
                    <a:effectLst/>
                    <a:latin typeface="+mn-lt"/>
                    <a:ea typeface="+mn-ea"/>
                    <a:cs typeface="+mn-cs"/>
                  </a:rPr>
                  <a:t>, conversion to a </a:t>
                </a:r>
                <a:r>
                  <a:rPr lang="en-US" sz="1200" kern="1200" dirty="0" err="1">
                    <a:solidFill>
                      <a:schemeClr val="tx1"/>
                    </a:solidFill>
                    <a:effectLst/>
                    <a:latin typeface="+mn-lt"/>
                    <a:ea typeface="+mn-ea"/>
                    <a:cs typeface="+mn-cs"/>
                  </a:rPr>
                  <a:t>grayscaled</a:t>
                </a:r>
                <a:r>
                  <a:rPr lang="en-US" sz="1200" kern="1200" dirty="0">
                    <a:solidFill>
                      <a:schemeClr val="tx1"/>
                    </a:solidFill>
                    <a:effectLst/>
                    <a:latin typeface="+mn-lt"/>
                    <a:ea typeface="+mn-ea"/>
                    <a:cs typeface="+mn-cs"/>
                  </a:rPr>
                  <a:t> image where pixels fall in the range </a:t>
                </a:r>
                <a:r>
                  <a:rPr lang="en-US" sz="1200" i="0" kern="1200">
                    <a:solidFill>
                      <a:schemeClr val="tx1"/>
                    </a:solidFill>
                    <a:effectLst/>
                    <a:latin typeface="+mn-lt"/>
                    <a:ea typeface="+mn-ea"/>
                    <a:cs typeface="+mn-cs"/>
                  </a:rPr>
                  <a:t>[0, 255]</a:t>
                </a:r>
                <a:r>
                  <a:rPr lang="en-US" sz="1200" kern="1200" dirty="0">
                    <a:solidFill>
                      <a:schemeClr val="tx1"/>
                    </a:solidFill>
                    <a:effectLst/>
                    <a:latin typeface="+mn-lt"/>
                    <a:ea typeface="+mn-ea"/>
                    <a:cs typeface="+mn-cs"/>
                  </a:rPr>
                  <a:t> is straightforward. Through experimentation, we found using </a:t>
                </a:r>
                <a:r>
                  <a:rPr lang="en-US" sz="1200" i="0" kern="1200">
                    <a:solidFill>
                      <a:schemeClr val="tx1"/>
                    </a:solidFill>
                    <a:effectLst/>
                    <a:latin typeface="+mn-lt"/>
                    <a:ea typeface="+mn-ea"/>
                    <a:cs typeface="+mn-cs"/>
                  </a:rPr>
                  <a:t>256</a:t>
                </a:r>
                <a:r>
                  <a:rPr lang="en-US" sz="1200" kern="1200" dirty="0">
                    <a:solidFill>
                      <a:schemeClr val="tx1"/>
                    </a:solidFill>
                    <a:effectLst/>
                    <a:latin typeface="+mn-lt"/>
                    <a:ea typeface="+mn-ea"/>
                    <a:cs typeface="+mn-cs"/>
                  </a:rPr>
                  <a:t> samples for every window for every channel is efficient. But, since it is necessary to use a square shaped image as input to the ImageNet system, and the height of windows is equal to the number of montages, then rescaling these images is necessary. Therefore, the windows are resized from </a:t>
                </a:r>
                <a:r>
                  <a:rPr lang="en-US" sz="1200" i="0" kern="1200">
                    <a:solidFill>
                      <a:schemeClr val="tx1"/>
                    </a:solidFill>
                    <a:effectLst/>
                    <a:latin typeface="+mn-lt"/>
                    <a:ea typeface="+mn-ea"/>
                    <a:cs typeface="+mn-cs"/>
                  </a:rPr>
                  <a:t>20×256</a:t>
                </a:r>
                <a:r>
                  <a:rPr lang="en-US" sz="1200" kern="1200" dirty="0">
                    <a:solidFill>
                      <a:schemeClr val="tx1"/>
                    </a:solidFill>
                    <a:effectLst/>
                    <a:latin typeface="+mn-lt"/>
                    <a:ea typeface="+mn-ea"/>
                    <a:cs typeface="+mn-cs"/>
                  </a:rPr>
                  <a:t> to </a:t>
                </a:r>
                <a:r>
                  <a:rPr lang="en-US" sz="1200" i="0" kern="1200">
                    <a:solidFill>
                      <a:schemeClr val="tx1"/>
                    </a:solidFill>
                    <a:effectLst/>
                    <a:latin typeface="+mn-lt"/>
                    <a:ea typeface="+mn-ea"/>
                    <a:cs typeface="+mn-cs"/>
                  </a:rPr>
                  <a:t>256×256</a:t>
                </a:r>
                <a:r>
                  <a:rPr lang="en-US" sz="1200" kern="1200" dirty="0">
                    <a:solidFill>
                      <a:schemeClr val="tx1"/>
                    </a:solidFill>
                    <a:effectLst/>
                    <a:latin typeface="+mn-lt"/>
                    <a:ea typeface="+mn-ea"/>
                    <a:cs typeface="+mn-cs"/>
                  </a:rPr>
                  <a:t> with cubic interpolation.</a:t>
                </a:r>
                <a:endParaRPr lang="en-US" dirty="0"/>
              </a:p>
            </p:txBody>
          </p:sp>
        </mc:Fallback>
      </mc:AlternateContent>
      <p:sp>
        <p:nvSpPr>
          <p:cNvPr id="4" name="Slide Number Placeholder 3"/>
          <p:cNvSpPr>
            <a:spLocks noGrp="1"/>
          </p:cNvSpPr>
          <p:nvPr>
            <p:ph type="sldNum" sz="quarter" idx="10"/>
          </p:nvPr>
        </p:nvSpPr>
        <p:spPr/>
        <p:txBody>
          <a:bodyPr/>
          <a:lstStyle/>
          <a:p>
            <a:fld id="{DF1ACD00-77F6-4941-B4B0-B7C9C01A2CBF}" type="slidenum">
              <a:rPr lang="en-US" smtClean="0"/>
              <a:pPr/>
              <a:t>7</a:t>
            </a:fld>
            <a:endParaRPr lang="en-US"/>
          </a:p>
        </p:txBody>
      </p:sp>
    </p:spTree>
    <p:extLst>
      <p:ext uri="{BB962C8B-B14F-4D97-AF65-F5344CB8AC3E}">
        <p14:creationId xmlns:p14="http://schemas.microsoft.com/office/powerpoint/2010/main" val="246282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necessary operations on neural networks (training, development and evaluation) can be done on images produced on the last step, but it run slow. To improve the speed of processes, especially training, the HDF5 format were used. All 2D images attached vertically and three (train, dev, eval) large HDF5 were made. Every dataset contains two subset which are called </a:t>
            </a:r>
            <a:r>
              <a:rPr lang="en-US" sz="1200" kern="1200" dirty="0" err="1">
                <a:solidFill>
                  <a:schemeClr val="tx1"/>
                </a:solidFill>
                <a:effectLst/>
                <a:latin typeface="+mn-lt"/>
                <a:ea typeface="+mn-ea"/>
                <a:cs typeface="+mn-cs"/>
              </a:rPr>
              <a:t>bckg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seiz</a:t>
            </a:r>
            <a:r>
              <a:rPr lang="en-US" sz="1200" kern="1200" dirty="0">
                <a:solidFill>
                  <a:schemeClr val="tx1"/>
                </a:solidFill>
                <a:effectLst/>
                <a:latin typeface="+mn-lt"/>
                <a:ea typeface="+mn-ea"/>
                <a:cs typeface="+mn-cs"/>
              </a:rPr>
              <a:t>. The total size of HDF5 file for train set is 32GB, dev set is 7GB and eval set is 6.5GB.</a:t>
            </a:r>
          </a:p>
          <a:p>
            <a:r>
              <a:rPr lang="en-US" sz="1200" kern="1200" dirty="0">
                <a:solidFill>
                  <a:schemeClr val="tx1"/>
                </a:solidFill>
                <a:effectLst/>
                <a:latin typeface="+mn-lt"/>
                <a:ea typeface="+mn-ea"/>
                <a:cs typeface="+mn-cs"/>
              </a:rPr>
              <a:t>Since accessing HDF5 is much faster than images, the training process will be run much faster.</a:t>
            </a:r>
          </a:p>
          <a:p>
            <a:r>
              <a:rPr lang="en-US" sz="1200" kern="1200" dirty="0">
                <a:solidFill>
                  <a:schemeClr val="tx1"/>
                </a:solidFill>
                <a:effectLst/>
                <a:latin typeface="+mn-lt"/>
                <a:ea typeface="+mn-ea"/>
                <a:cs typeface="+mn-cs"/>
              </a:rPr>
              <a:t>Also, the samples in HDF5 files are arranged sequentially, random sampling (without replacement) removes the need for a windowing process with predefined overlaps.</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8</a:t>
            </a:fld>
            <a:endParaRPr lang="en-US"/>
          </a:p>
        </p:txBody>
      </p:sp>
    </p:spTree>
    <p:extLst>
      <p:ext uri="{BB962C8B-B14F-4D97-AF65-F5344CB8AC3E}">
        <p14:creationId xmlns:p14="http://schemas.microsoft.com/office/powerpoint/2010/main" val="421858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2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6"/>
            <a:ext cx="9155545" cy="533395"/>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4" y="6459792"/>
            <a:ext cx="1854203" cy="365125"/>
          </a:xfrm>
          <a:prstGeom prst="rect">
            <a:avLst/>
          </a:prstGeom>
        </p:spPr>
        <p:txBody>
          <a:bodyPr/>
          <a:lstStyle/>
          <a:p>
            <a:fld id="{CAEBE13E-4B7E-4445-AA1D-E25F39BAB5ED}" type="datetimeFigureOut">
              <a:rPr lang="en-US" smtClean="0"/>
              <a:pPr/>
              <a:t>12/4/2021</a:t>
            </a:fld>
            <a:endParaRPr lang="en-US" dirty="0"/>
          </a:p>
        </p:txBody>
      </p:sp>
      <p:sp>
        <p:nvSpPr>
          <p:cNvPr id="5" name="Footer Placeholder 4"/>
          <p:cNvSpPr>
            <a:spLocks noGrp="1"/>
          </p:cNvSpPr>
          <p:nvPr>
            <p:ph type="ftr" sz="quarter" idx="11"/>
          </p:nvPr>
        </p:nvSpPr>
        <p:spPr>
          <a:xfrm>
            <a:off x="2764640" y="6459792"/>
            <a:ext cx="3617103"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425347" y="6459792"/>
            <a:ext cx="984019" cy="365125"/>
          </a:xfrm>
          <a:prstGeom prst="rect">
            <a:avLst/>
          </a:prstGeom>
        </p:spPr>
        <p:txBody>
          <a:bodyPr/>
          <a:lstStyle/>
          <a:p>
            <a:fld id="{DA10A36D-0FF4-4F0B-BDFE-FB879F3DD541}" type="slidenum">
              <a:rPr lang="en-US" smtClean="0"/>
              <a:pPr/>
              <a:t>‹#›</a:t>
            </a:fld>
            <a:endParaRPr lang="en-US" dirty="0"/>
          </a:p>
        </p:txBody>
      </p:sp>
    </p:spTree>
    <p:extLst>
      <p:ext uri="{BB962C8B-B14F-4D97-AF65-F5344CB8AC3E}">
        <p14:creationId xmlns:p14="http://schemas.microsoft.com/office/powerpoint/2010/main" val="2809989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5" y="6547622"/>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solidFill>
                  <a:prstClr val="black"/>
                </a:solidFill>
              </a:rPr>
              <a:pPr/>
              <a:t>‹#›</a:t>
            </a:fld>
            <a:endParaRPr lang="en-US" dirty="0">
              <a:solidFill>
                <a:prstClr val="black"/>
              </a:solidFill>
            </a:endParaRPr>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Tree>
    <p:extLst>
      <p:ext uri="{BB962C8B-B14F-4D97-AF65-F5344CB8AC3E}">
        <p14:creationId xmlns:p14="http://schemas.microsoft.com/office/powerpoint/2010/main" val="401930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860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6BA024-DD90-5E4E-A9CB-3F4C2BA80473}"/>
              </a:ext>
            </a:extLst>
          </p:cNvPr>
          <p:cNvSpPr/>
          <p:nvPr userDrawn="1"/>
        </p:nvSpPr>
        <p:spPr>
          <a:xfrm>
            <a:off x="-76200" y="-76200"/>
            <a:ext cx="9372599" cy="6944360"/>
          </a:xfrm>
          <a:prstGeom prst="rect">
            <a:avLst/>
          </a:prstGeom>
          <a:gradFill flip="none" rotWithShape="1">
            <a:gsLst>
              <a:gs pos="0">
                <a:srgbClr val="FFACAF">
                  <a:alpha val="50000"/>
                </a:srgbClr>
              </a:gs>
              <a:gs pos="100000">
                <a:srgbClr val="FFFFFF"/>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7" name="Document 6"/>
          <p:cNvSpPr/>
          <p:nvPr userDrawn="1"/>
        </p:nvSpPr>
        <p:spPr>
          <a:xfrm flipV="1">
            <a:off x="-76200" y="4356010"/>
            <a:ext cx="9372599" cy="2522310"/>
          </a:xfrm>
          <a:prstGeom prst="flowChartDocument">
            <a:avLst/>
          </a:prstGeom>
          <a:gradFill flip="none" rotWithShape="1">
            <a:gsLst>
              <a:gs pos="0">
                <a:srgbClr val="FF6C76"/>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333399"/>
              </a:solidFill>
              <a:latin typeface="Calibri"/>
            </a:endParaRPr>
          </a:p>
        </p:txBody>
      </p:sp>
    </p:spTree>
    <p:extLst>
      <p:ext uri="{BB962C8B-B14F-4D97-AF65-F5344CB8AC3E}">
        <p14:creationId xmlns:p14="http://schemas.microsoft.com/office/powerpoint/2010/main" val="2433974970"/>
      </p:ext>
    </p:extLst>
  </p:cSld>
  <p:clrMap bg1="lt1" tx1="dk1" bg2="lt2" tx2="dk2" accent1="accent1" accent2="accent2" accent3="accent3" accent4="accent4" accent5="accent5" accent6="accent6" hlink="hlink" folHlink="folHlink"/>
  <p:sldLayoutIdLst>
    <p:sldLayoutId id="2147483675" r:id="rId1"/>
    <p:sldLayoutId id="2147483694" r:id="rId2"/>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1" y="0"/>
            <a:ext cx="9155545" cy="533400"/>
          </a:xfrm>
          <a:prstGeom prst="flowChartDocument">
            <a:avLst/>
          </a:prstGeom>
          <a:gradFill flip="none" rotWithShape="1">
            <a:gsLst>
              <a:gs pos="0">
                <a:srgbClr val="FFACA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333399"/>
              </a:solidFill>
              <a:latin typeface="Calibri"/>
            </a:endParaRPr>
          </a:p>
        </p:txBody>
      </p:sp>
      <p:sp>
        <p:nvSpPr>
          <p:cNvPr id="11" name="Rectangle 10"/>
          <p:cNvSpPr/>
          <p:nvPr userDrawn="1"/>
        </p:nvSpPr>
        <p:spPr bwMode="auto">
          <a:xfrm>
            <a:off x="8697748" y="6624263"/>
            <a:ext cx="457200" cy="241558"/>
          </a:xfrm>
          <a:prstGeom prst="rect">
            <a:avLst/>
          </a:prstGeom>
          <a:solidFill>
            <a:srgbClr val="FFACA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a:defRPr/>
            </a:pPr>
            <a:endParaRPr lang="en-US" sz="1000" kern="0" dirty="0">
              <a:solidFill>
                <a:prstClr val="black"/>
              </a:solidFill>
              <a:latin typeface="Calibri"/>
            </a:endParaRPr>
          </a:p>
        </p:txBody>
      </p:sp>
      <p:sp>
        <p:nvSpPr>
          <p:cNvPr id="13" name="TextBox 12"/>
          <p:cNvSpPr txBox="1"/>
          <p:nvPr userDrawn="1"/>
        </p:nvSpPr>
        <p:spPr bwMode="auto">
          <a:xfrm>
            <a:off x="39094" y="6612964"/>
            <a:ext cx="9115855" cy="238527"/>
          </a:xfrm>
          <a:prstGeom prst="rect">
            <a:avLst/>
          </a:prstGeom>
          <a:noFill/>
          <a:ln w="12700" cap="sq" algn="ctr">
            <a:noFill/>
            <a:miter lim="800000"/>
            <a:headEnd/>
            <a:tailEnd/>
          </a:ln>
          <a:effectLst/>
        </p:spPr>
        <p:txBody>
          <a:bodyPr wrap="square" rtlCol="0">
            <a:spAutoFit/>
          </a:bodyPr>
          <a:lstStyle/>
          <a:p>
            <a:pPr marL="285750">
              <a:lnSpc>
                <a:spcPct val="95000"/>
              </a:lnSpc>
              <a:spcBef>
                <a:spcPts val="1200"/>
              </a:spcBef>
              <a:tabLst>
                <a:tab pos="8513763" algn="r"/>
              </a:tabLst>
            </a:pPr>
            <a:r>
              <a:rPr lang="en-US" sz="1000" b="1" cap="none" baseline="0" dirty="0">
                <a:solidFill>
                  <a:srgbClr val="1F497D">
                    <a:lumMod val="50000"/>
                  </a:srgbClr>
                </a:solidFill>
                <a:latin typeface="Times New Roman" panose="02020603050405020304" pitchFamily="18" charset="0"/>
                <a:cs typeface="Times New Roman" panose="02020603050405020304" pitchFamily="18" charset="0"/>
              </a:rPr>
              <a:t>V. Khalkhali</a:t>
            </a:r>
            <a:r>
              <a:rPr lang="en-US" sz="1000" b="1" kern="1200" cap="none" baseline="0" dirty="0">
                <a:solidFill>
                  <a:srgbClr val="1F497D">
                    <a:lumMod val="50000"/>
                  </a:srgbClr>
                </a:solidFill>
                <a:latin typeface="Times New Roman" panose="02020603050405020304" pitchFamily="18" charset="0"/>
                <a:ea typeface="+mn-ea"/>
                <a:cs typeface="Times New Roman" panose="02020603050405020304" pitchFamily="18" charset="0"/>
              </a:rPr>
              <a:t>: Low Latency Real-Time Seizure Detection Using Transfer Deep Learning</a:t>
            </a:r>
            <a:r>
              <a:rPr lang="en-US" sz="1000" b="1" dirty="0">
                <a:solidFill>
                  <a:srgbClr val="1F497D">
                    <a:lumMod val="50000"/>
                  </a:srgbClr>
                </a:solidFill>
                <a:latin typeface="Calibri"/>
              </a:rPr>
              <a:t>	December 4, 2021</a:t>
            </a:r>
            <a:endParaRPr lang="en-US" sz="1000" b="1" dirty="0">
              <a:solidFill>
                <a:srgbClr val="000000"/>
              </a:solidFill>
              <a:latin typeface="Calibri"/>
            </a:endParaRPr>
          </a:p>
        </p:txBody>
      </p:sp>
      <p:cxnSp>
        <p:nvCxnSpPr>
          <p:cNvPr id="10" name="Straight Connector 9"/>
          <p:cNvCxnSpPr/>
          <p:nvPr userDrawn="1"/>
        </p:nvCxnSpPr>
        <p:spPr bwMode="auto">
          <a:xfrm>
            <a:off x="392406" y="6629400"/>
            <a:ext cx="8751595" cy="0"/>
          </a:xfrm>
          <a:prstGeom prst="line">
            <a:avLst/>
          </a:prstGeom>
          <a:solidFill>
            <a:schemeClr val="accent2"/>
          </a:solidFill>
          <a:ln w="19050" cap="sq" cmpd="sng" algn="ctr">
            <a:solidFill>
              <a:srgbClr val="FFACAF"/>
            </a:solidFill>
            <a:prstDash val="solid"/>
            <a:round/>
            <a:headEnd type="none" w="med" len="med"/>
            <a:tailEnd type="none" w="med" len="med"/>
          </a:ln>
          <a:effectLst/>
        </p:spPr>
      </p:cxnSp>
      <p:sp>
        <p:nvSpPr>
          <p:cNvPr id="16" name="TextBox 15"/>
          <p:cNvSpPr txBox="1"/>
          <p:nvPr userDrawn="1"/>
        </p:nvSpPr>
        <p:spPr>
          <a:xfrm>
            <a:off x="8741541" y="6657110"/>
            <a:ext cx="364736" cy="153888"/>
          </a:xfrm>
          <a:prstGeom prst="rect">
            <a:avLst/>
          </a:prstGeom>
          <a:noFill/>
        </p:spPr>
        <p:txBody>
          <a:bodyPr wrap="square" lIns="0" tIns="0" rIns="0" bIns="0" rtlCol="0" anchor="ctr" anchorCtr="1">
            <a:spAutoFit/>
          </a:bodyPr>
          <a:lstStyle/>
          <a:p>
            <a:fld id="{7004E5E3-C477-F742-9645-5285663234E5}" type="slidenum">
              <a:rPr lang="en-US" sz="1000" b="1" smtClean="0">
                <a:solidFill>
                  <a:srgbClr val="000000"/>
                </a:solidFill>
                <a:latin typeface="Arial"/>
                <a:cs typeface="Arial"/>
              </a:rPr>
              <a:pPr/>
              <a:t>‹#›</a:t>
            </a:fld>
            <a:endParaRPr lang="en-US" sz="1000" b="1" dirty="0">
              <a:solidFill>
                <a:srgbClr val="000000"/>
              </a:solidFill>
              <a:latin typeface="Arial"/>
              <a:cs typeface="Arial"/>
            </a:endParaRPr>
          </a:p>
        </p:txBody>
      </p:sp>
      <p:sp>
        <p:nvSpPr>
          <p:cNvPr id="18" name="Title Placeholder 17"/>
          <p:cNvSpPr>
            <a:spLocks noGrp="1"/>
          </p:cNvSpPr>
          <p:nvPr>
            <p:ph type="title"/>
          </p:nvPr>
        </p:nvSpPr>
        <p:spPr>
          <a:xfrm>
            <a:off x="-1" y="2"/>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6"/>
            <a:ext cx="320040" cy="220717"/>
          </a:xfrm>
          <a:prstGeom prst="rect">
            <a:avLst/>
          </a:prstGeom>
        </p:spPr>
      </p:pic>
    </p:spTree>
    <p:extLst>
      <p:ext uri="{BB962C8B-B14F-4D97-AF65-F5344CB8AC3E}">
        <p14:creationId xmlns:p14="http://schemas.microsoft.com/office/powerpoint/2010/main" val="4030817241"/>
      </p:ext>
    </p:extLst>
  </p:cSld>
  <p:clrMap bg1="lt1" tx1="dk1" bg2="lt2" tx2="dk2" accent1="accent1" accent2="accent2" accent3="accent3" accent4="accent4" accent5="accent5" accent6="accent6" hlink="hlink" folHlink="folHlink"/>
  <p:sldLayoutIdLst>
    <p:sldLayoutId id="2147483692" r:id="rId1"/>
    <p:sldLayoutId id="2147483693" r:id="rId2"/>
  </p:sldLayoutIdLst>
  <p:hf hdr="0" dt="0"/>
  <p:txStyles>
    <p:titleStyle>
      <a:lvl1pPr algn="l" defTabSz="457200" rtl="0" eaLnBrk="1" latinLnBrk="0" hangingPunct="1">
        <a:spcBef>
          <a:spcPct val="0"/>
        </a:spcBef>
        <a:buNone/>
        <a:defRPr sz="2400" b="1" kern="1200" baseline="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g"/><Relationship Id="rId18" Type="http://schemas.openxmlformats.org/officeDocument/2006/relationships/image" Target="../media/image12.jp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17" Type="http://schemas.openxmlformats.org/officeDocument/2006/relationships/image" Target="../media/image11.jpg"/><Relationship Id="rId2" Type="http://schemas.openxmlformats.org/officeDocument/2006/relationships/notesSlide" Target="../notesSlides/notesSlide10.xml"/><Relationship Id="rId16"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9.jpg"/><Relationship Id="rId10" Type="http://schemas.openxmlformats.org/officeDocument/2006/relationships/image" Target="../media/image32.png"/><Relationship Id="rId19" Type="http://schemas.openxmlformats.org/officeDocument/2006/relationships/image" Target="../media/image13.jp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8.jpg"/></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6.png"/><Relationship Id="rId7"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37.jpg"/><Relationship Id="rId10" Type="http://schemas.openxmlformats.org/officeDocument/2006/relationships/image" Target="../media/image12.jpg"/><Relationship Id="rId4" Type="http://schemas.openxmlformats.org/officeDocument/2006/relationships/image" Target="../media/image36.jpg"/><Relationship Id="rId9"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tiff"/><Relationship Id="rId4" Type="http://schemas.openxmlformats.org/officeDocument/2006/relationships/image" Target="../media/image4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7.jpg"/><Relationship Id="rId11" Type="http://schemas.openxmlformats.org/officeDocument/2006/relationships/image" Target="../media/image12.jpg"/><Relationship Id="rId5" Type="http://schemas.openxmlformats.org/officeDocument/2006/relationships/image" Target="../media/image16.jpg"/><Relationship Id="rId15" Type="http://schemas.openxmlformats.org/officeDocument/2006/relationships/image" Target="../media/image20.png"/><Relationship Id="rId10" Type="http://schemas.openxmlformats.org/officeDocument/2006/relationships/image" Target="../media/image11.jpg"/><Relationship Id="rId4" Type="http://schemas.openxmlformats.org/officeDocument/2006/relationships/image" Target="../media/image15.png"/><Relationship Id="rId9" Type="http://schemas.openxmlformats.org/officeDocument/2006/relationships/image" Target="../media/image10.jp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22.jpg"/><Relationship Id="rId7" Type="http://schemas.openxmlformats.org/officeDocument/2006/relationships/image" Target="../media/image3.jpg"/><Relationship Id="rId12"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jpg"/><Relationship Id="rId11" Type="http://schemas.openxmlformats.org/officeDocument/2006/relationships/image" Target="../media/image11.jpg"/><Relationship Id="rId5" Type="http://schemas.openxmlformats.org/officeDocument/2006/relationships/image" Target="../media/image2.jpg"/><Relationship Id="rId10" Type="http://schemas.openxmlformats.org/officeDocument/2006/relationships/image" Target="../media/image10.jpg"/><Relationship Id="rId4" Type="http://schemas.openxmlformats.org/officeDocument/2006/relationships/image" Target="../media/image23.jpg"/><Relationship Id="rId9"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132548"/>
            <a:ext cx="8686800" cy="954107"/>
          </a:xfrm>
          <a:prstGeom prst="rect">
            <a:avLst/>
          </a:prstGeom>
          <a:noFill/>
        </p:spPr>
        <p:txBody>
          <a:bodyPr wrap="square" rtlCol="0">
            <a:spAutoFit/>
          </a:bodyPr>
          <a:lstStyle/>
          <a:p>
            <a:pPr algn="ctr"/>
            <a:r>
              <a:rPr lang="en-US" sz="2800" b="1" dirty="0">
                <a:latin typeface="Arial" charset="0"/>
                <a:ea typeface="Arial" charset="0"/>
                <a:cs typeface="Arial" charset="0"/>
              </a:rPr>
              <a:t>Low Latency Real-Time Seizure Detection Using Transfer Deep Learning</a:t>
            </a:r>
          </a:p>
        </p:txBody>
      </p:sp>
      <p:pic>
        <p:nvPicPr>
          <p:cNvPr id="8" name="Picture 7">
            <a:extLst>
              <a:ext uri="{FF2B5EF4-FFF2-40B4-BE49-F238E27FC236}">
                <a16:creationId xmlns:a16="http://schemas.microsoft.com/office/drawing/2014/main" id="{7291A645-BC2A-4E45-84EF-F0C0F2550A04}"/>
              </a:ext>
            </a:extLst>
          </p:cNvPr>
          <p:cNvPicPr>
            <a:picLocks/>
          </p:cNvPicPr>
          <p:nvPr/>
        </p:nvPicPr>
        <p:blipFill>
          <a:blip r:embed="rId3"/>
          <a:stretch>
            <a:fillRect/>
          </a:stretch>
        </p:blipFill>
        <p:spPr>
          <a:xfrm>
            <a:off x="822960" y="1750721"/>
            <a:ext cx="3291840" cy="2194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64B4790-412E-48CF-AEAB-347018471CBF}"/>
              </a:ext>
            </a:extLst>
          </p:cNvPr>
          <p:cNvPicPr>
            <a:picLocks/>
          </p:cNvPicPr>
          <p:nvPr/>
        </p:nvPicPr>
        <p:blipFill>
          <a:blip r:embed="rId4"/>
          <a:stretch>
            <a:fillRect/>
          </a:stretch>
        </p:blipFill>
        <p:spPr>
          <a:xfrm>
            <a:off x="5029200" y="1754531"/>
            <a:ext cx="3291840" cy="219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16">
            <a:extLst>
              <a:ext uri="{FF2B5EF4-FFF2-40B4-BE49-F238E27FC236}">
                <a16:creationId xmlns:a16="http://schemas.microsoft.com/office/drawing/2014/main" id="{17E1FEFA-1CFF-274E-A904-F93DF4AA3D31}"/>
              </a:ext>
            </a:extLst>
          </p:cNvPr>
          <p:cNvSpPr txBox="1">
            <a:spLocks noChangeArrowheads="1"/>
          </p:cNvSpPr>
          <p:nvPr/>
        </p:nvSpPr>
        <p:spPr>
          <a:xfrm>
            <a:off x="248097" y="5307318"/>
            <a:ext cx="5791200" cy="1169682"/>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288" indent="-14288" algn="ctr">
              <a:spcBef>
                <a:spcPts val="0"/>
              </a:spcBef>
              <a:spcAft>
                <a:spcPts val="600"/>
              </a:spcAft>
              <a:buNone/>
            </a:pPr>
            <a:r>
              <a:rPr lang="en-US" sz="1800" b="1" dirty="0">
                <a:solidFill>
                  <a:srgbClr val="C0504D"/>
                </a:solidFill>
                <a:latin typeface="Arial"/>
                <a:cs typeface="Arial"/>
              </a:rPr>
              <a:t>V. Khalkhali</a:t>
            </a:r>
            <a:r>
              <a:rPr lang="en-US" sz="1800" b="1" dirty="0">
                <a:latin typeface="Arial" panose="020B0604020202020204" pitchFamily="34" charset="0"/>
                <a:cs typeface="Arial" panose="020B0604020202020204" pitchFamily="34" charset="0"/>
              </a:rPr>
              <a:t>, N. Shawki, V. Shah,</a:t>
            </a:r>
            <a:br>
              <a:rPr lang="en-US" sz="1800" b="1"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M. Golmohammadi, I. Obeid, and J. Picone</a:t>
            </a:r>
          </a:p>
          <a:p>
            <a:pPr marL="115888" indent="-115888" algn="ctr">
              <a:spcBef>
                <a:spcPts val="0"/>
              </a:spcBef>
              <a:buNone/>
            </a:pPr>
            <a:r>
              <a:rPr lang="en-US" sz="1800" b="1" dirty="0">
                <a:latin typeface="Arial"/>
                <a:cs typeface="Arial"/>
              </a:rPr>
              <a:t>Neural Engineering Data Consortium</a:t>
            </a:r>
          </a:p>
          <a:p>
            <a:pPr marL="115888" indent="-115888" algn="ctr">
              <a:spcBef>
                <a:spcPts val="0"/>
              </a:spcBef>
              <a:buNone/>
            </a:pPr>
            <a:r>
              <a:rPr lang="en-US" sz="1800" b="1" dirty="0">
                <a:latin typeface="Arial"/>
                <a:cs typeface="Arial"/>
              </a:rPr>
              <a:t>Temple University</a:t>
            </a:r>
          </a:p>
        </p:txBody>
      </p:sp>
      <p:pic>
        <p:nvPicPr>
          <p:cNvPr id="12" name="Picture 11">
            <a:extLst>
              <a:ext uri="{FF2B5EF4-FFF2-40B4-BE49-F238E27FC236}">
                <a16:creationId xmlns:a16="http://schemas.microsoft.com/office/drawing/2014/main" id="{2FBC015F-9428-764B-9E2A-1C0ADBB2F0C4}"/>
              </a:ext>
            </a:extLst>
          </p:cNvPr>
          <p:cNvPicPr>
            <a:picLocks noChangeAspect="1"/>
          </p:cNvPicPr>
          <p:nvPr/>
        </p:nvPicPr>
        <p:blipFill>
          <a:blip r:embed="rId5"/>
          <a:stretch>
            <a:fillRect/>
          </a:stretch>
        </p:blipFill>
        <p:spPr>
          <a:xfrm>
            <a:off x="5943600" y="4864603"/>
            <a:ext cx="2984500" cy="1993397"/>
          </a:xfrm>
          <a:prstGeom prst="rect">
            <a:avLst/>
          </a:prstGeom>
        </p:spPr>
      </p:pic>
    </p:spTree>
    <p:extLst>
      <p:ext uri="{BB962C8B-B14F-4D97-AF65-F5344CB8AC3E}">
        <p14:creationId xmlns:p14="http://schemas.microsoft.com/office/powerpoint/2010/main" val="125660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Processing Pipeline: Retraining ResNet18</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3DCB678-51BC-4A9C-AECF-E5A1C0459B22}"/>
                  </a:ext>
                </a:extLst>
              </p:cNvPr>
              <p:cNvSpPr/>
              <p:nvPr/>
            </p:nvSpPr>
            <p:spPr>
              <a:xfrm>
                <a:off x="317944" y="1143000"/>
                <a:ext cx="2882456" cy="55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sub>
                          <m:r>
                            <a:rPr lang="en-US" sz="1600" i="1">
                              <a:latin typeface="Cambria Math" panose="02040503050406030204" pitchFamily="18" charset="0"/>
                              <a:ea typeface="Calibri" panose="020F0502020204030204" pitchFamily="34" charset="0"/>
                              <a:cs typeface="Times New Roman" panose="02020603050405020304" pitchFamily="18" charset="0"/>
                            </a:rPr>
                            <m:t>𝑏</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rPr>
                          </m:ctrlPr>
                        </m:fPr>
                        <m:num>
                          <m:sSub>
                            <m:sSubPr>
                              <m:ctrlPr>
                                <a:rPr lang="en-US" sz="1600" i="1">
                                  <a:latin typeface="Cambria Math" panose="02040503050406030204" pitchFamily="18" charset="0"/>
                                  <a:ea typeface="Calibri" panose="020F0502020204030204" pitchFamily="34"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𝑁</m:t>
                              </m:r>
                            </m:e>
                            <m:sub>
                              <m:r>
                                <a:rPr lang="en-US" sz="1600" i="1">
                                  <a:latin typeface="Cambria Math" panose="02040503050406030204" pitchFamily="18" charset="0"/>
                                  <a:ea typeface="Calibri" panose="020F0502020204030204" pitchFamily="34" charset="0"/>
                                  <a:cs typeface="Times New Roman" panose="02020603050405020304" pitchFamily="18" charset="0"/>
                                </a:rPr>
                                <m:t>𝑠𝑒𝑖𝑧</m:t>
                              </m:r>
                            </m:sub>
                          </m:sSub>
                        </m:num>
                        <m:den>
                          <m:r>
                            <a:rPr lang="en-US" sz="1600" i="1">
                              <a:latin typeface="Cambria Math" panose="02040503050406030204" pitchFamily="18" charset="0"/>
                              <a:ea typeface="Calibri" panose="020F0502020204030204" pitchFamily="34" charset="0"/>
                              <a:cs typeface="Times New Roman" panose="02020603050405020304" pitchFamily="18" charset="0"/>
                            </a:rPr>
                            <m:t>𝑁</m:t>
                          </m:r>
                        </m:den>
                      </m:f>
                      <m:r>
                        <a:rPr lang="en-US" sz="1600"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600" i="1">
                              <a:latin typeface="Cambria Math" panose="02040503050406030204" pitchFamily="18" charset="0"/>
                              <a:ea typeface="Calibri" panose="020F0502020204030204" pitchFamily="34"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sub>
                          <m:r>
                            <a:rPr lang="en-US" sz="1600" i="1">
                              <a:latin typeface="Cambria Math" panose="02040503050406030204" pitchFamily="18" charset="0"/>
                              <a:ea typeface="Calibri" panose="020F0502020204030204" pitchFamily="34" charset="0"/>
                              <a:cs typeface="Times New Roman" panose="02020603050405020304" pitchFamily="18" charset="0"/>
                            </a:rPr>
                            <m:t>𝑠</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rPr>
                          </m:ctrlPr>
                        </m:fPr>
                        <m:num>
                          <m:sSub>
                            <m:sSubPr>
                              <m:ctrlPr>
                                <a:rPr lang="en-US" sz="1600" i="1">
                                  <a:latin typeface="Cambria Math" panose="02040503050406030204" pitchFamily="18" charset="0"/>
                                  <a:ea typeface="Calibri" panose="020F0502020204030204" pitchFamily="34"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𝑁</m:t>
                              </m:r>
                            </m:e>
                            <m:sub>
                              <m:r>
                                <a:rPr lang="en-US" sz="1600" i="1">
                                  <a:latin typeface="Cambria Math" panose="02040503050406030204" pitchFamily="18" charset="0"/>
                                  <a:ea typeface="Calibri" panose="020F0502020204030204" pitchFamily="34" charset="0"/>
                                  <a:cs typeface="Times New Roman" panose="02020603050405020304" pitchFamily="18" charset="0"/>
                                </a:rPr>
                                <m:t>𝑏𝑐𝑘𝑔</m:t>
                              </m:r>
                            </m:sub>
                          </m:sSub>
                        </m:num>
                        <m:den>
                          <m:r>
                            <a:rPr lang="en-US" sz="1600" i="1">
                              <a:latin typeface="Cambria Math" panose="02040503050406030204" pitchFamily="18" charset="0"/>
                              <a:ea typeface="Calibri" panose="020F0502020204030204" pitchFamily="34" charset="0"/>
                              <a:cs typeface="Times New Roman" panose="02020603050405020304" pitchFamily="18" charset="0"/>
                            </a:rPr>
                            <m:t>𝑁</m:t>
                          </m:r>
                        </m:den>
                      </m:f>
                      <m:r>
                        <a:rPr lang="en-US" sz="1600" i="1">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1600" dirty="0">
                  <a:latin typeface="Arial" panose="020B0604020202020204" pitchFamily="34" charset="0"/>
                  <a:cs typeface="Arial" panose="020B0604020202020204" pitchFamily="34" charset="0"/>
                </a:endParaRPr>
              </a:p>
            </p:txBody>
          </p:sp>
        </mc:Choice>
        <mc:Fallback>
          <p:sp>
            <p:nvSpPr>
              <p:cNvPr id="3" name="Rectangle 2">
                <a:extLst>
                  <a:ext uri="{FF2B5EF4-FFF2-40B4-BE49-F238E27FC236}">
                    <a16:creationId xmlns:a16="http://schemas.microsoft.com/office/drawing/2014/main" id="{03DCB678-51BC-4A9C-AECF-E5A1C0459B22}"/>
                  </a:ext>
                </a:extLst>
              </p:cNvPr>
              <p:cNvSpPr>
                <a:spLocks noRot="1" noChangeAspect="1" noMove="1" noResize="1" noEditPoints="1" noAdjustHandles="1" noChangeArrowheads="1" noChangeShapeType="1" noTextEdit="1"/>
              </p:cNvSpPr>
              <p:nvPr/>
            </p:nvSpPr>
            <p:spPr>
              <a:xfrm>
                <a:off x="317944" y="1143000"/>
                <a:ext cx="2882456" cy="5589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3D4C6FD-AB83-49B6-8CED-D1DF424EC872}"/>
                  </a:ext>
                </a:extLst>
              </p:cNvPr>
              <p:cNvSpPr txBox="1"/>
              <p:nvPr/>
            </p:nvSpPr>
            <p:spPr>
              <a:xfrm>
                <a:off x="505346" y="1752600"/>
                <a:ext cx="198015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𝑇𝑜𝑡𝑎𝑙</m:t>
                      </m:r>
                      <m:r>
                        <a:rPr lang="en-US" sz="1200" i="1">
                          <a:latin typeface="Cambria Math" panose="02040503050406030204" pitchFamily="18" charset="0"/>
                        </a:rPr>
                        <m:t> </m:t>
                      </m:r>
                      <m:r>
                        <a:rPr lang="en-US" sz="1200" i="1">
                          <a:latin typeface="Cambria Math" panose="02040503050406030204" pitchFamily="18" charset="0"/>
                        </a:rPr>
                        <m:t>𝑛𝑢𝑚𝑏𝑒𝑟</m:t>
                      </m:r>
                      <m:r>
                        <a:rPr lang="en-US" sz="1200" i="1">
                          <a:latin typeface="Cambria Math" panose="02040503050406030204" pitchFamily="18" charset="0"/>
                        </a:rPr>
                        <m:t> </m:t>
                      </m:r>
                      <m:r>
                        <a:rPr lang="en-US" sz="1200" i="1">
                          <a:latin typeface="Cambria Math" panose="02040503050406030204" pitchFamily="18" charset="0"/>
                        </a:rPr>
                        <m:t>𝑜𝑓</m:t>
                      </m:r>
                      <m:r>
                        <a:rPr lang="en-US" sz="1200" i="1">
                          <a:latin typeface="Cambria Math" panose="02040503050406030204" pitchFamily="18" charset="0"/>
                        </a:rPr>
                        <m:t> </m:t>
                      </m:r>
                      <m:r>
                        <a:rPr lang="en-US" sz="1200" i="1">
                          <a:latin typeface="Cambria Math" panose="02040503050406030204" pitchFamily="18" charset="0"/>
                        </a:rPr>
                        <m:t>𝑠𝑎𝑚𝑝𝑙𝑒𝑠</m:t>
                      </m:r>
                    </m:oMath>
                  </m:oMathPara>
                </a14:m>
                <a:endParaRPr lang="en-US" sz="1200" i="1" dirty="0">
                  <a:latin typeface="Arial" panose="020B0604020202020204" pitchFamily="34" charset="0"/>
                  <a:cs typeface="Arial" panose="020B0604020202020204" pitchFamily="34" charset="0"/>
                </a:endParaRPr>
              </a:p>
            </p:txBody>
          </p:sp>
        </mc:Choice>
        <mc:Fallback>
          <p:sp>
            <p:nvSpPr>
              <p:cNvPr id="16" name="TextBox 15">
                <a:extLst>
                  <a:ext uri="{FF2B5EF4-FFF2-40B4-BE49-F238E27FC236}">
                    <a16:creationId xmlns:a16="http://schemas.microsoft.com/office/drawing/2014/main" id="{13D4C6FD-AB83-49B6-8CED-D1DF424EC872}"/>
                  </a:ext>
                </a:extLst>
              </p:cNvPr>
              <p:cNvSpPr txBox="1">
                <a:spLocks noRot="1" noChangeAspect="1" noMove="1" noResize="1" noEditPoints="1" noAdjustHandles="1" noChangeArrowheads="1" noChangeShapeType="1" noTextEdit="1"/>
              </p:cNvSpPr>
              <p:nvPr/>
            </p:nvSpPr>
            <p:spPr>
              <a:xfrm>
                <a:off x="505346" y="1752600"/>
                <a:ext cx="1980157" cy="184666"/>
              </a:xfrm>
              <a:prstGeom prst="rect">
                <a:avLst/>
              </a:prstGeom>
              <a:blipFill>
                <a:blip r:embed="rId4"/>
                <a:stretch>
                  <a:fillRect l="-1231" t="-3333" r="-2154"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F1CDBA0-57CC-49B2-8D79-E4C323DBBB8A}"/>
                  </a:ext>
                </a:extLst>
              </p:cNvPr>
              <p:cNvSpPr txBox="1"/>
              <p:nvPr/>
            </p:nvSpPr>
            <p:spPr>
              <a:xfrm>
                <a:off x="447546" y="2057400"/>
                <a:ext cx="235090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𝑠𝑒𝑖𝑧</m:t>
                          </m:r>
                        </m:sub>
                      </m:sSub>
                      <m:r>
                        <a:rPr lang="en-US" sz="1200" i="1">
                          <a:latin typeface="Cambria Math" panose="02040503050406030204" pitchFamily="18" charset="0"/>
                        </a:rPr>
                        <m:t>:</m:t>
                      </m:r>
                      <m:r>
                        <a:rPr lang="en-US" sz="1200" i="1">
                          <a:latin typeface="Cambria Math" panose="02040503050406030204" pitchFamily="18" charset="0"/>
                        </a:rPr>
                        <m:t>𝑁𝑢𝑚𝑏𝑒𝑟</m:t>
                      </m:r>
                      <m:r>
                        <a:rPr lang="en-US" sz="1200" i="1">
                          <a:latin typeface="Cambria Math" panose="02040503050406030204" pitchFamily="18" charset="0"/>
                        </a:rPr>
                        <m:t> </m:t>
                      </m:r>
                      <m:r>
                        <a:rPr lang="en-US" sz="1200" i="1">
                          <a:latin typeface="Cambria Math" panose="02040503050406030204" pitchFamily="18" charset="0"/>
                        </a:rPr>
                        <m:t>𝑜𝑓</m:t>
                      </m:r>
                      <m:r>
                        <a:rPr lang="en-US" sz="1200" i="1">
                          <a:latin typeface="Cambria Math" panose="02040503050406030204" pitchFamily="18" charset="0"/>
                        </a:rPr>
                        <m:t> </m:t>
                      </m:r>
                      <m:r>
                        <a:rPr lang="en-US" sz="1200" i="1">
                          <a:latin typeface="Cambria Math" panose="02040503050406030204" pitchFamily="18" charset="0"/>
                        </a:rPr>
                        <m:t>𝑠𝑒𝑖𝑧𝑢𝑟𝑒</m:t>
                      </m:r>
                      <m:r>
                        <a:rPr lang="en-US" sz="1200" i="1">
                          <a:latin typeface="Cambria Math" panose="02040503050406030204" pitchFamily="18" charset="0"/>
                        </a:rPr>
                        <m:t> </m:t>
                      </m:r>
                      <m:r>
                        <a:rPr lang="en-US" sz="1200" i="1">
                          <a:latin typeface="Cambria Math" panose="02040503050406030204" pitchFamily="18" charset="0"/>
                        </a:rPr>
                        <m:t>𝑠𝑎𝑚𝑝𝑙𝑒𝑠</m:t>
                      </m:r>
                    </m:oMath>
                  </m:oMathPara>
                </a14:m>
                <a:endParaRPr lang="en-US" sz="1200" i="1" dirty="0">
                  <a:latin typeface="Arial" panose="020B0604020202020204" pitchFamily="34" charset="0"/>
                  <a:cs typeface="Arial" panose="020B0604020202020204" pitchFamily="34" charset="0"/>
                </a:endParaRPr>
              </a:p>
            </p:txBody>
          </p:sp>
        </mc:Choice>
        <mc:Fallback>
          <p:sp>
            <p:nvSpPr>
              <p:cNvPr id="17" name="TextBox 16">
                <a:extLst>
                  <a:ext uri="{FF2B5EF4-FFF2-40B4-BE49-F238E27FC236}">
                    <a16:creationId xmlns:a16="http://schemas.microsoft.com/office/drawing/2014/main" id="{8F1CDBA0-57CC-49B2-8D79-E4C323DBBB8A}"/>
                  </a:ext>
                </a:extLst>
              </p:cNvPr>
              <p:cNvSpPr txBox="1">
                <a:spLocks noRot="1" noChangeAspect="1" noMove="1" noResize="1" noEditPoints="1" noAdjustHandles="1" noChangeArrowheads="1" noChangeShapeType="1" noTextEdit="1"/>
              </p:cNvSpPr>
              <p:nvPr/>
            </p:nvSpPr>
            <p:spPr>
              <a:xfrm>
                <a:off x="447546" y="2057400"/>
                <a:ext cx="2350900" cy="184666"/>
              </a:xfrm>
              <a:prstGeom prst="rect">
                <a:avLst/>
              </a:prstGeom>
              <a:blipFill>
                <a:blip r:embed="rId5"/>
                <a:stretch>
                  <a:fillRect l="-1036" t="-3333" r="-181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01BB855-6D59-4DB2-8F6A-5189F9DCF6D0}"/>
                  </a:ext>
                </a:extLst>
              </p:cNvPr>
              <p:cNvSpPr txBox="1"/>
              <p:nvPr/>
            </p:nvSpPr>
            <p:spPr>
              <a:xfrm>
                <a:off x="446173" y="2362200"/>
                <a:ext cx="268419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𝑠𝑒𝑖𝑧</m:t>
                          </m:r>
                        </m:sub>
                      </m:sSub>
                      <m:r>
                        <a:rPr lang="en-US" sz="1200" i="1">
                          <a:latin typeface="Cambria Math" panose="02040503050406030204" pitchFamily="18" charset="0"/>
                        </a:rPr>
                        <m:t>:</m:t>
                      </m:r>
                      <m:r>
                        <a:rPr lang="en-US" sz="1200" i="1">
                          <a:latin typeface="Cambria Math" panose="02040503050406030204" pitchFamily="18" charset="0"/>
                        </a:rPr>
                        <m:t>𝑁𝑢𝑚𝑏𝑒𝑟</m:t>
                      </m:r>
                      <m:r>
                        <a:rPr lang="en-US" sz="1200" i="1">
                          <a:latin typeface="Cambria Math" panose="02040503050406030204" pitchFamily="18" charset="0"/>
                        </a:rPr>
                        <m:t> </m:t>
                      </m:r>
                      <m:r>
                        <a:rPr lang="en-US" sz="1200" i="1">
                          <a:latin typeface="Cambria Math" panose="02040503050406030204" pitchFamily="18" charset="0"/>
                        </a:rPr>
                        <m:t>𝑜𝑓</m:t>
                      </m:r>
                      <m:r>
                        <a:rPr lang="en-US" sz="1200" i="1">
                          <a:latin typeface="Cambria Math" panose="02040503050406030204" pitchFamily="18" charset="0"/>
                        </a:rPr>
                        <m:t> </m:t>
                      </m:r>
                      <m:r>
                        <a:rPr lang="en-US" sz="1200" i="1">
                          <a:latin typeface="Cambria Math" panose="02040503050406030204" pitchFamily="18" charset="0"/>
                        </a:rPr>
                        <m:t>𝑏𝑎𝑐𝑘𝑔𝑟𝑜𝑢𝑛𝑑</m:t>
                      </m:r>
                      <m:r>
                        <a:rPr lang="en-US" sz="1200" i="1">
                          <a:latin typeface="Cambria Math" panose="02040503050406030204" pitchFamily="18" charset="0"/>
                        </a:rPr>
                        <m:t> </m:t>
                      </m:r>
                      <m:r>
                        <a:rPr lang="en-US" sz="1200" i="1">
                          <a:latin typeface="Cambria Math" panose="02040503050406030204" pitchFamily="18" charset="0"/>
                        </a:rPr>
                        <m:t>𝑠𝑎𝑚𝑝𝑙𝑒𝑠</m:t>
                      </m:r>
                    </m:oMath>
                  </m:oMathPara>
                </a14:m>
                <a:endParaRPr lang="en-US" sz="1200" i="1" dirty="0">
                  <a:latin typeface="Arial" panose="020B0604020202020204" pitchFamily="34" charset="0"/>
                  <a:cs typeface="Arial" panose="020B0604020202020204" pitchFamily="34" charset="0"/>
                </a:endParaRPr>
              </a:p>
            </p:txBody>
          </p:sp>
        </mc:Choice>
        <mc:Fallback>
          <p:sp>
            <p:nvSpPr>
              <p:cNvPr id="18" name="TextBox 17">
                <a:extLst>
                  <a:ext uri="{FF2B5EF4-FFF2-40B4-BE49-F238E27FC236}">
                    <a16:creationId xmlns:a16="http://schemas.microsoft.com/office/drawing/2014/main" id="{501BB855-6D59-4DB2-8F6A-5189F9DCF6D0}"/>
                  </a:ext>
                </a:extLst>
              </p:cNvPr>
              <p:cNvSpPr txBox="1">
                <a:spLocks noRot="1" noChangeAspect="1" noMove="1" noResize="1" noEditPoints="1" noAdjustHandles="1" noChangeArrowheads="1" noChangeShapeType="1" noTextEdit="1"/>
              </p:cNvSpPr>
              <p:nvPr/>
            </p:nvSpPr>
            <p:spPr>
              <a:xfrm>
                <a:off x="446173" y="2362200"/>
                <a:ext cx="2684196" cy="184666"/>
              </a:xfrm>
              <a:prstGeom prst="rect">
                <a:avLst/>
              </a:prstGeom>
              <a:blipFill>
                <a:blip r:embed="rId6"/>
                <a:stretch>
                  <a:fillRect l="-680" t="-3333" r="-1361"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74FB8AFB-279F-4138-9F8F-F532BF798433}"/>
                  </a:ext>
                </a:extLst>
              </p:cNvPr>
              <p:cNvSpPr/>
              <p:nvPr/>
            </p:nvSpPr>
            <p:spPr>
              <a:xfrm>
                <a:off x="368771" y="2819400"/>
                <a:ext cx="4508029" cy="358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𝑙𝑜𝑠</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𝑤𝑒𝑖𝑔h𝑡𝑒𝑑</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𝑏</m:t>
                          </m:r>
                        </m:sub>
                      </m:sSub>
                      <m:r>
                        <a:rPr lang="en-US" sz="1600">
                          <a:latin typeface="Cambria Math" panose="02040503050406030204" pitchFamily="18" charset="0"/>
                        </a:rPr>
                        <m:t>∗</m:t>
                      </m:r>
                      <m:r>
                        <a:rPr lang="en-US" sz="1600" i="1">
                          <a:latin typeface="Cambria Math" panose="02040503050406030204" pitchFamily="18" charset="0"/>
                        </a:rPr>
                        <m:t>𝑙𝑜𝑠𝑠</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 </m:t>
                          </m:r>
                          <m:r>
                            <a:rPr lang="en-US" sz="1600" i="1">
                              <a:latin typeface="Cambria Math" panose="02040503050406030204" pitchFamily="18" charset="0"/>
                            </a:rPr>
                            <m:t>𝑏</m:t>
                          </m:r>
                        </m:e>
                      </m:d>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𝑠</m:t>
                          </m:r>
                        </m:sub>
                      </m:sSub>
                      <m:r>
                        <a:rPr lang="en-US" sz="1600">
                          <a:latin typeface="Cambria Math" panose="02040503050406030204" pitchFamily="18" charset="0"/>
                        </a:rPr>
                        <m:t>∗</m:t>
                      </m:r>
                      <m:r>
                        <a:rPr lang="en-US" sz="1600" i="1">
                          <a:latin typeface="Cambria Math" panose="02040503050406030204" pitchFamily="18" charset="0"/>
                        </a:rPr>
                        <m:t>𝑙𝑜𝑠𝑠</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r>
                            <a:rPr lang="en-US" sz="1600" i="1">
                              <a:latin typeface="Cambria Math" panose="02040503050406030204" pitchFamily="18" charset="0"/>
                            </a:rPr>
                            <m:t>𝑠</m:t>
                          </m:r>
                        </m:e>
                      </m:d>
                      <m:r>
                        <a:rPr lang="en-US" sz="1600">
                          <a:latin typeface="Cambria Math" panose="02040503050406030204" pitchFamily="18" charset="0"/>
                        </a:rPr>
                        <m:t>,</m:t>
                      </m:r>
                    </m:oMath>
                  </m:oMathPara>
                </a14:m>
                <a:endParaRPr lang="en-US" sz="1600" dirty="0">
                  <a:latin typeface="Arial" panose="020B0604020202020204" pitchFamily="34" charset="0"/>
                  <a:cs typeface="Arial" panose="020B0604020202020204" pitchFamily="34" charset="0"/>
                </a:endParaRPr>
              </a:p>
            </p:txBody>
          </p:sp>
        </mc:Choice>
        <mc:Fallback>
          <p:sp>
            <p:nvSpPr>
              <p:cNvPr id="19" name="Rectangle 18">
                <a:extLst>
                  <a:ext uri="{FF2B5EF4-FFF2-40B4-BE49-F238E27FC236}">
                    <a16:creationId xmlns:a16="http://schemas.microsoft.com/office/drawing/2014/main" id="{74FB8AFB-279F-4138-9F8F-F532BF798433}"/>
                  </a:ext>
                </a:extLst>
              </p:cNvPr>
              <p:cNvSpPr>
                <a:spLocks noRot="1" noChangeAspect="1" noMove="1" noResize="1" noEditPoints="1" noAdjustHandles="1" noChangeArrowheads="1" noChangeShapeType="1" noTextEdit="1"/>
              </p:cNvSpPr>
              <p:nvPr/>
            </p:nvSpPr>
            <p:spPr>
              <a:xfrm>
                <a:off x="368771" y="2819400"/>
                <a:ext cx="4508029" cy="358560"/>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C8C7E29-DE42-43F3-B9FD-8264DE48A363}"/>
                  </a:ext>
                </a:extLst>
              </p:cNvPr>
              <p:cNvSpPr txBox="1"/>
              <p:nvPr/>
            </p:nvSpPr>
            <p:spPr>
              <a:xfrm>
                <a:off x="448216" y="3352800"/>
                <a:ext cx="1591013" cy="219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𝑖</m:t>
                          </m:r>
                        </m:e>
                        <m:sup>
                          <m:r>
                            <a:rPr lang="en-US" sz="1400" i="1">
                              <a:latin typeface="Cambria Math" panose="02040503050406030204" pitchFamily="18" charset="0"/>
                            </a:rPr>
                            <m:t>𝑡h</m:t>
                          </m:r>
                        </m:sup>
                      </m:sSup>
                      <m:r>
                        <a:rPr lang="en-US" sz="1400" i="1">
                          <a:latin typeface="Cambria Math" panose="02040503050406030204" pitchFamily="18" charset="0"/>
                        </a:rPr>
                        <m:t> </m:t>
                      </m:r>
                      <m:r>
                        <a:rPr lang="en-US" sz="1400" i="1">
                          <a:latin typeface="Cambria Math" panose="02040503050406030204" pitchFamily="18" charset="0"/>
                        </a:rPr>
                        <m:t>𝑖𝑛𝑝𝑢𝑡</m:t>
                      </m:r>
                      <m:r>
                        <a:rPr lang="en-US" sz="1400" i="1">
                          <a:latin typeface="Cambria Math" panose="02040503050406030204" pitchFamily="18" charset="0"/>
                        </a:rPr>
                        <m:t> </m:t>
                      </m:r>
                      <m:r>
                        <a:rPr lang="en-US" sz="1400" i="1">
                          <a:latin typeface="Cambria Math" panose="02040503050406030204" pitchFamily="18" charset="0"/>
                        </a:rPr>
                        <m:t>𝑠𝑎𝑚𝑝𝑙𝑒</m:t>
                      </m:r>
                    </m:oMath>
                  </m:oMathPara>
                </a14:m>
                <a:endParaRPr lang="en-US" sz="1400" i="1" dirty="0">
                  <a:latin typeface="Arial" panose="020B0604020202020204" pitchFamily="34" charset="0"/>
                  <a:cs typeface="Arial" panose="020B0604020202020204" pitchFamily="34" charset="0"/>
                </a:endParaRPr>
              </a:p>
            </p:txBody>
          </p:sp>
        </mc:Choice>
        <mc:Fallback>
          <p:sp>
            <p:nvSpPr>
              <p:cNvPr id="20" name="TextBox 19">
                <a:extLst>
                  <a:ext uri="{FF2B5EF4-FFF2-40B4-BE49-F238E27FC236}">
                    <a16:creationId xmlns:a16="http://schemas.microsoft.com/office/drawing/2014/main" id="{AC8C7E29-DE42-43F3-B9FD-8264DE48A363}"/>
                  </a:ext>
                </a:extLst>
              </p:cNvPr>
              <p:cNvSpPr txBox="1">
                <a:spLocks noRot="1" noChangeAspect="1" noMove="1" noResize="1" noEditPoints="1" noAdjustHandles="1" noChangeArrowheads="1" noChangeShapeType="1" noTextEdit="1"/>
              </p:cNvSpPr>
              <p:nvPr/>
            </p:nvSpPr>
            <p:spPr>
              <a:xfrm>
                <a:off x="448216" y="3352800"/>
                <a:ext cx="1591013" cy="219227"/>
              </a:xfrm>
              <a:prstGeom prst="rect">
                <a:avLst/>
              </a:prstGeom>
              <a:blipFill>
                <a:blip r:embed="rId8"/>
                <a:stretch>
                  <a:fillRect l="-1149" r="-229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37AD6C6-3B96-414A-8DFC-CDC88130B8E7}"/>
                  </a:ext>
                </a:extLst>
              </p:cNvPr>
              <p:cNvSpPr txBox="1"/>
              <p:nvPr/>
            </p:nvSpPr>
            <p:spPr>
              <a:xfrm>
                <a:off x="449332" y="3619500"/>
                <a:ext cx="17073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𝑏𝑎𝑐𝑘𝑔𝑟𝑜𝑢𝑛𝑑</m:t>
                      </m:r>
                      <m:r>
                        <a:rPr lang="en-US" sz="1400" i="1">
                          <a:latin typeface="Cambria Math" panose="02040503050406030204" pitchFamily="18" charset="0"/>
                        </a:rPr>
                        <m:t> </m:t>
                      </m:r>
                      <m:r>
                        <a:rPr lang="en-US" sz="1400" i="1">
                          <a:latin typeface="Cambria Math" panose="02040503050406030204" pitchFamily="18" charset="0"/>
                        </a:rPr>
                        <m:t>𝑖𝑛𝑑𝑒𝑥</m:t>
                      </m:r>
                    </m:oMath>
                  </m:oMathPara>
                </a14:m>
                <a:endParaRPr lang="en-US" sz="1400" i="1" dirty="0">
                  <a:latin typeface="Arial" panose="020B0604020202020204" pitchFamily="34" charset="0"/>
                  <a:cs typeface="Arial" panose="020B0604020202020204" pitchFamily="34" charset="0"/>
                </a:endParaRPr>
              </a:p>
            </p:txBody>
          </p:sp>
        </mc:Choice>
        <mc:Fallback>
          <p:sp>
            <p:nvSpPr>
              <p:cNvPr id="21" name="TextBox 20">
                <a:extLst>
                  <a:ext uri="{FF2B5EF4-FFF2-40B4-BE49-F238E27FC236}">
                    <a16:creationId xmlns:a16="http://schemas.microsoft.com/office/drawing/2014/main" id="{837AD6C6-3B96-414A-8DFC-CDC88130B8E7}"/>
                  </a:ext>
                </a:extLst>
              </p:cNvPr>
              <p:cNvSpPr txBox="1">
                <a:spLocks noRot="1" noChangeAspect="1" noMove="1" noResize="1" noEditPoints="1" noAdjustHandles="1" noChangeArrowheads="1" noChangeShapeType="1" noTextEdit="1"/>
              </p:cNvSpPr>
              <p:nvPr/>
            </p:nvSpPr>
            <p:spPr>
              <a:xfrm>
                <a:off x="449332" y="3619500"/>
                <a:ext cx="1707390" cy="215444"/>
              </a:xfrm>
              <a:prstGeom prst="rect">
                <a:avLst/>
              </a:prstGeom>
              <a:blipFill>
                <a:blip r:embed="rId9"/>
                <a:stretch>
                  <a:fillRect l="-2143" r="-1071"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2EAC43A-2466-4AE8-8B88-4C746F4F7D6B}"/>
                  </a:ext>
                </a:extLst>
              </p:cNvPr>
              <p:cNvSpPr txBox="1"/>
              <p:nvPr/>
            </p:nvSpPr>
            <p:spPr>
              <a:xfrm>
                <a:off x="438945" y="3870781"/>
                <a:ext cx="130619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𝑠𝑒𝑖𝑧𝑢𝑟𝑒</m:t>
                      </m:r>
                      <m:r>
                        <a:rPr lang="en-US" sz="1400" i="1">
                          <a:latin typeface="Cambria Math" panose="02040503050406030204" pitchFamily="18" charset="0"/>
                        </a:rPr>
                        <m:t> </m:t>
                      </m:r>
                      <m:r>
                        <a:rPr lang="en-US" sz="1400" i="1">
                          <a:latin typeface="Cambria Math" panose="02040503050406030204" pitchFamily="18" charset="0"/>
                        </a:rPr>
                        <m:t>𝑖𝑛𝑑𝑒𝑥</m:t>
                      </m:r>
                    </m:oMath>
                  </m:oMathPara>
                </a14:m>
                <a:endParaRPr lang="en-US" sz="1400" i="1" dirty="0">
                  <a:latin typeface="Arial" panose="020B0604020202020204" pitchFamily="34" charset="0"/>
                  <a:cs typeface="Arial" panose="020B0604020202020204" pitchFamily="34" charset="0"/>
                </a:endParaRPr>
              </a:p>
            </p:txBody>
          </p:sp>
        </mc:Choice>
        <mc:Fallback>
          <p:sp>
            <p:nvSpPr>
              <p:cNvPr id="22" name="TextBox 21">
                <a:extLst>
                  <a:ext uri="{FF2B5EF4-FFF2-40B4-BE49-F238E27FC236}">
                    <a16:creationId xmlns:a16="http://schemas.microsoft.com/office/drawing/2014/main" id="{12EAC43A-2466-4AE8-8B88-4C746F4F7D6B}"/>
                  </a:ext>
                </a:extLst>
              </p:cNvPr>
              <p:cNvSpPr txBox="1">
                <a:spLocks noRot="1" noChangeAspect="1" noMove="1" noResize="1" noEditPoints="1" noAdjustHandles="1" noChangeArrowheads="1" noChangeShapeType="1" noTextEdit="1"/>
              </p:cNvSpPr>
              <p:nvPr/>
            </p:nvSpPr>
            <p:spPr>
              <a:xfrm>
                <a:off x="438945" y="3870781"/>
                <a:ext cx="1306191" cy="215444"/>
              </a:xfrm>
              <a:prstGeom prst="rect">
                <a:avLst/>
              </a:prstGeom>
              <a:blipFill>
                <a:blip r:embed="rId10"/>
                <a:stretch>
                  <a:fillRect l="-935" r="-1869"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E861D7-01B6-4C78-B16C-5DEE8618C30D}"/>
                  </a:ext>
                </a:extLst>
              </p:cNvPr>
              <p:cNvSpPr txBox="1"/>
              <p:nvPr/>
            </p:nvSpPr>
            <p:spPr>
              <a:xfrm>
                <a:off x="412677" y="4127956"/>
                <a:ext cx="25873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𝑙𝑜𝑠𝑠</m:t>
                      </m:r>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 </m:t>
                          </m:r>
                          <m:r>
                            <a:rPr lang="en-US" sz="1400" i="1">
                              <a:latin typeface="Cambria Math" panose="02040503050406030204" pitchFamily="18" charset="0"/>
                            </a:rPr>
                            <m:t>𝑦</m:t>
                          </m:r>
                        </m:e>
                      </m:d>
                      <m:r>
                        <a:rPr lang="en-US" sz="1400" i="1">
                          <a:latin typeface="Cambria Math" panose="02040503050406030204" pitchFamily="18" charset="0"/>
                        </a:rPr>
                        <m:t>:</m:t>
                      </m:r>
                      <m:r>
                        <a:rPr lang="en-US" sz="1400" i="1">
                          <a:latin typeface="Cambria Math" panose="02040503050406030204" pitchFamily="18" charset="0"/>
                        </a:rPr>
                        <m:t>𝑐𝑟𝑜𝑠𝑠</m:t>
                      </m:r>
                      <m:r>
                        <a:rPr lang="en-US" sz="1400" i="1">
                          <a:latin typeface="Cambria Math" panose="02040503050406030204" pitchFamily="18" charset="0"/>
                        </a:rPr>
                        <m:t> </m:t>
                      </m:r>
                      <m:r>
                        <a:rPr lang="en-US" sz="1400" i="1">
                          <a:latin typeface="Cambria Math" panose="02040503050406030204" pitchFamily="18" charset="0"/>
                        </a:rPr>
                        <m:t>𝑒𝑛𝑡𝑟𝑜𝑝𝑦</m:t>
                      </m:r>
                      <m:r>
                        <a:rPr lang="en-US" sz="1400" i="1">
                          <a:latin typeface="Cambria Math" panose="02040503050406030204" pitchFamily="18" charset="0"/>
                        </a:rPr>
                        <m:t> </m:t>
                      </m:r>
                      <m:r>
                        <a:rPr lang="en-US" sz="1400" i="1">
                          <a:latin typeface="Cambria Math" panose="02040503050406030204" pitchFamily="18" charset="0"/>
                        </a:rPr>
                        <m:t>𝑜𝑟</m:t>
                      </m:r>
                      <m:r>
                        <a:rPr lang="en-US" sz="1400" i="1">
                          <a:latin typeface="Cambria Math" panose="02040503050406030204" pitchFamily="18" charset="0"/>
                        </a:rPr>
                        <m:t> </m:t>
                      </m:r>
                      <m:r>
                        <a:rPr lang="en-US" sz="1400" i="1">
                          <a:latin typeface="Cambria Math" panose="02040503050406030204" pitchFamily="18" charset="0"/>
                        </a:rPr>
                        <m:t>𝑚𝑠𝑒</m:t>
                      </m:r>
                    </m:oMath>
                  </m:oMathPara>
                </a14:m>
                <a:endParaRPr lang="en-US" sz="1400" i="1" dirty="0">
                  <a:latin typeface="Arial" panose="020B0604020202020204" pitchFamily="34" charset="0"/>
                  <a:cs typeface="Arial" panose="020B0604020202020204" pitchFamily="34" charset="0"/>
                </a:endParaRPr>
              </a:p>
            </p:txBody>
          </p:sp>
        </mc:Choice>
        <mc:Fallback>
          <p:sp>
            <p:nvSpPr>
              <p:cNvPr id="23" name="TextBox 22">
                <a:extLst>
                  <a:ext uri="{FF2B5EF4-FFF2-40B4-BE49-F238E27FC236}">
                    <a16:creationId xmlns:a16="http://schemas.microsoft.com/office/drawing/2014/main" id="{E6E861D7-01B6-4C78-B16C-5DEE8618C30D}"/>
                  </a:ext>
                </a:extLst>
              </p:cNvPr>
              <p:cNvSpPr txBox="1">
                <a:spLocks noRot="1" noChangeAspect="1" noMove="1" noResize="1" noEditPoints="1" noAdjustHandles="1" noChangeArrowheads="1" noChangeShapeType="1" noTextEdit="1"/>
              </p:cNvSpPr>
              <p:nvPr/>
            </p:nvSpPr>
            <p:spPr>
              <a:xfrm>
                <a:off x="412677" y="4127956"/>
                <a:ext cx="2587375" cy="215444"/>
              </a:xfrm>
              <a:prstGeom prst="rect">
                <a:avLst/>
              </a:prstGeom>
              <a:blipFill>
                <a:blip r:embed="rId11"/>
                <a:stretch>
                  <a:fillRect l="-1179" b="-30556"/>
                </a:stretch>
              </a:blipFill>
            </p:spPr>
            <p:txBody>
              <a:bodyPr/>
              <a:lstStyle/>
              <a:p>
                <a:r>
                  <a:rPr lang="en-US">
                    <a:noFill/>
                  </a:rPr>
                  <a:t> </a:t>
                </a:r>
              </a:p>
            </p:txBody>
          </p:sp>
        </mc:Fallback>
      </mc:AlternateContent>
      <p:pic>
        <p:nvPicPr>
          <p:cNvPr id="24" name="Picture 23" descr="Application&#10;&#10;Description automatically generated with low confidence">
            <a:extLst>
              <a:ext uri="{FF2B5EF4-FFF2-40B4-BE49-F238E27FC236}">
                <a16:creationId xmlns:a16="http://schemas.microsoft.com/office/drawing/2014/main" id="{7EF23D3D-27CD-4C26-B1A2-4FD3D65A653F}"/>
              </a:ext>
            </a:extLst>
          </p:cNvPr>
          <p:cNvPicPr>
            <a:picLocks noChangeAspect="1"/>
          </p:cNvPicPr>
          <p:nvPr/>
        </p:nvPicPr>
        <p:blipFill>
          <a:blip r:embed="rId12"/>
          <a:stretch>
            <a:fillRect/>
          </a:stretch>
        </p:blipFill>
        <p:spPr>
          <a:xfrm>
            <a:off x="4114800" y="1400675"/>
            <a:ext cx="4572000" cy="1342525"/>
          </a:xfrm>
          <a:prstGeom prst="rect">
            <a:avLst/>
          </a:prstGeom>
        </p:spPr>
      </p:pic>
      <p:pic>
        <p:nvPicPr>
          <p:cNvPr id="25" name="Picture 24" descr="Table&#10;&#10;Description automatically generated">
            <a:extLst>
              <a:ext uri="{FF2B5EF4-FFF2-40B4-BE49-F238E27FC236}">
                <a16:creationId xmlns:a16="http://schemas.microsoft.com/office/drawing/2014/main" id="{4EDC593B-65F9-41D3-8B3A-C8CC8422CF5C}"/>
              </a:ext>
            </a:extLst>
          </p:cNvPr>
          <p:cNvPicPr>
            <a:picLocks noChangeAspect="1"/>
          </p:cNvPicPr>
          <p:nvPr/>
        </p:nvPicPr>
        <p:blipFill>
          <a:blip r:embed="rId13"/>
          <a:stretch>
            <a:fillRect/>
          </a:stretch>
        </p:blipFill>
        <p:spPr>
          <a:xfrm>
            <a:off x="4114800" y="3238165"/>
            <a:ext cx="4572000" cy="1257635"/>
          </a:xfrm>
          <a:prstGeom prst="rect">
            <a:avLst/>
          </a:prstGeom>
        </p:spPr>
      </p:pic>
      <p:sp>
        <p:nvSpPr>
          <p:cNvPr id="5" name="Freeform: Shape 4">
            <a:extLst>
              <a:ext uri="{FF2B5EF4-FFF2-40B4-BE49-F238E27FC236}">
                <a16:creationId xmlns:a16="http://schemas.microsoft.com/office/drawing/2014/main" id="{659B4472-3E1A-4A38-951A-1EBBA324E3F1}"/>
              </a:ext>
            </a:extLst>
          </p:cNvPr>
          <p:cNvSpPr/>
          <p:nvPr/>
        </p:nvSpPr>
        <p:spPr>
          <a:xfrm>
            <a:off x="281861" y="1541537"/>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14">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7" name="Freeform: Shape 6">
            <a:extLst>
              <a:ext uri="{FF2B5EF4-FFF2-40B4-BE49-F238E27FC236}">
                <a16:creationId xmlns:a16="http://schemas.microsoft.com/office/drawing/2014/main" id="{CAEBE343-EE8B-4950-BA7A-374C1E0845FE}"/>
              </a:ext>
            </a:extLst>
          </p:cNvPr>
          <p:cNvSpPr/>
          <p:nvPr/>
        </p:nvSpPr>
        <p:spPr>
          <a:xfrm>
            <a:off x="2734244" y="1635095"/>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75B5BDD0-B2A5-4913-B258-95EBC57BA29B}"/>
              </a:ext>
            </a:extLst>
          </p:cNvPr>
          <p:cNvSpPr/>
          <p:nvPr/>
        </p:nvSpPr>
        <p:spPr>
          <a:xfrm>
            <a:off x="3437501" y="1238386"/>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5">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9" name="Freeform: Shape 8">
            <a:extLst>
              <a:ext uri="{FF2B5EF4-FFF2-40B4-BE49-F238E27FC236}">
                <a16:creationId xmlns:a16="http://schemas.microsoft.com/office/drawing/2014/main" id="{98215DE8-E435-4FAF-8A0B-825C260F0FEB}"/>
              </a:ext>
            </a:extLst>
          </p:cNvPr>
          <p:cNvSpPr/>
          <p:nvPr/>
        </p:nvSpPr>
        <p:spPr>
          <a:xfrm>
            <a:off x="5889884" y="1635095"/>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B24F6E0B-1EA8-400D-BB14-E3A5DB296D17}"/>
              </a:ext>
            </a:extLst>
          </p:cNvPr>
          <p:cNvSpPr/>
          <p:nvPr/>
        </p:nvSpPr>
        <p:spPr>
          <a:xfrm>
            <a:off x="6593141" y="1238386"/>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6">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400" b="1"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1" name="Freeform: Shape 10">
            <a:extLst>
              <a:ext uri="{FF2B5EF4-FFF2-40B4-BE49-F238E27FC236}">
                <a16:creationId xmlns:a16="http://schemas.microsoft.com/office/drawing/2014/main" id="{BAE48818-7AD8-4408-828D-100D6E3352E7}"/>
              </a:ext>
            </a:extLst>
          </p:cNvPr>
          <p:cNvSpPr/>
          <p:nvPr/>
        </p:nvSpPr>
        <p:spPr>
          <a:xfrm>
            <a:off x="7445835" y="2838229"/>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005BA0A6-2C53-4571-A1E7-D6D235CBDF21}"/>
              </a:ext>
            </a:extLst>
          </p:cNvPr>
          <p:cNvSpPr/>
          <p:nvPr/>
        </p:nvSpPr>
        <p:spPr>
          <a:xfrm>
            <a:off x="659314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7">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3" name="Freeform: Shape 12">
            <a:extLst>
              <a:ext uri="{FF2B5EF4-FFF2-40B4-BE49-F238E27FC236}">
                <a16:creationId xmlns:a16="http://schemas.microsoft.com/office/drawing/2014/main" id="{056342CB-ABA0-4DDF-9235-09BE65C93903}"/>
              </a:ext>
            </a:extLst>
          </p:cNvPr>
          <p:cNvSpPr/>
          <p:nvPr/>
        </p:nvSpPr>
        <p:spPr>
          <a:xfrm>
            <a:off x="5916933" y="4911685"/>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41391ACB-DFDF-41B9-B3BA-75DC39746510}"/>
              </a:ext>
            </a:extLst>
          </p:cNvPr>
          <p:cNvSpPr/>
          <p:nvPr/>
        </p:nvSpPr>
        <p:spPr>
          <a:xfrm>
            <a:off x="343750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8">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5" name="Freeform: Shape 14">
            <a:extLst>
              <a:ext uri="{FF2B5EF4-FFF2-40B4-BE49-F238E27FC236}">
                <a16:creationId xmlns:a16="http://schemas.microsoft.com/office/drawing/2014/main" id="{CE5F9029-D273-4174-9000-DDBF0142E7FA}"/>
              </a:ext>
            </a:extLst>
          </p:cNvPr>
          <p:cNvSpPr/>
          <p:nvPr/>
        </p:nvSpPr>
        <p:spPr>
          <a:xfrm>
            <a:off x="2761292" y="4911686"/>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96FA5397-1572-43FA-9761-A985B48A94CC}"/>
              </a:ext>
            </a:extLst>
          </p:cNvPr>
          <p:cNvSpPr/>
          <p:nvPr/>
        </p:nvSpPr>
        <p:spPr>
          <a:xfrm>
            <a:off x="28186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9">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Tree>
    <p:extLst>
      <p:ext uri="{BB962C8B-B14F-4D97-AF65-F5344CB8AC3E}">
        <p14:creationId xmlns:p14="http://schemas.microsoft.com/office/powerpoint/2010/main" val="40841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par>
                          <p:cTn id="63" fill="hold">
                            <p:stCondLst>
                              <p:cond delay="1000"/>
                            </p:stCondLst>
                            <p:childTnLst>
                              <p:par>
                                <p:cTn id="64" presetID="42"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0" grpId="0"/>
      <p:bldP spid="21" grpId="0"/>
      <p:bldP spid="22" grpId="0"/>
      <p:bldP spid="23" grpId="0"/>
      <p:bldP spid="5" grpId="0" animBg="1"/>
      <p:bldP spid="7" grpId="0" animBg="1"/>
      <p:bldP spid="8" grpId="0" animBg="1"/>
      <p:bldP spid="9" grpId="0" animBg="1"/>
      <p:bldP spid="10" grpId="0" animBg="1"/>
      <p:bldP spid="11" grpId="0" animBg="1"/>
      <p:bldP spid="12" grpId="0" animBg="1"/>
      <p:bldP spid="13" grpId="0" animBg="1"/>
      <p:bldP spid="15"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38465" cy="457200"/>
          </a:xfrm>
        </p:spPr>
        <p:txBody>
          <a:bodyPr vert="horz" wrap="none" lIns="182880" tIns="0" rIns="0" bIns="0" rtlCol="0" anchor="ctr" anchorCtr="0">
            <a:normAutofit/>
          </a:bodyPr>
          <a:lstStyle/>
          <a:p>
            <a:r>
              <a:rPr lang="en-US" dirty="0"/>
              <a:t>Processing Pipeline: Postprocessing</a:t>
            </a:r>
          </a:p>
        </p:txBody>
      </p:sp>
      <p:sp>
        <p:nvSpPr>
          <p:cNvPr id="26" name="TextBox 25">
            <a:extLst>
              <a:ext uri="{FF2B5EF4-FFF2-40B4-BE49-F238E27FC236}">
                <a16:creationId xmlns:a16="http://schemas.microsoft.com/office/drawing/2014/main" id="{DDBE0744-22A3-43CD-B4D4-49B3E50BD694}"/>
              </a:ext>
            </a:extLst>
          </p:cNvPr>
          <p:cNvSpPr txBox="1"/>
          <p:nvPr/>
        </p:nvSpPr>
        <p:spPr>
          <a:xfrm>
            <a:off x="304800" y="959317"/>
            <a:ext cx="5042704" cy="102188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Seizure confidence threshold, </a:t>
            </a:r>
            <a:r>
              <a:rPr lang="en-US" sz="1400" b="1" dirty="0" err="1">
                <a:latin typeface="Arial" panose="020B0604020202020204" pitchFamily="34" charset="0"/>
                <a:cs typeface="Arial" panose="020B0604020202020204" pitchFamily="34" charset="0"/>
              </a:rPr>
              <a:t>Sth</a:t>
            </a:r>
            <a:endParaRPr lang="en-US" sz="1400" b="1"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Minimum acceptable background duration, </a:t>
            </a:r>
            <a:r>
              <a:rPr lang="en-US" sz="1400" b="1" i="1" dirty="0" err="1">
                <a:latin typeface="Arial" panose="020B0604020202020204" pitchFamily="34" charset="0"/>
                <a:cs typeface="Arial" panose="020B0604020202020204" pitchFamily="34" charset="0"/>
              </a:rPr>
              <a:t>Bdmin</a:t>
            </a:r>
            <a:endParaRPr lang="en-US" sz="1400" b="1" i="1"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Minimum acceptable seizure duration, </a:t>
            </a:r>
            <a:r>
              <a:rPr lang="en-US" sz="1400" b="1" i="1" dirty="0" err="1">
                <a:latin typeface="Arial" panose="020B0604020202020204" pitchFamily="34" charset="0"/>
                <a:cs typeface="Arial" panose="020B0604020202020204" pitchFamily="34" charset="0"/>
              </a:rPr>
              <a:t>SDmin</a:t>
            </a:r>
            <a:endParaRPr lang="en-US" sz="1400" b="1"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77F11BA-3BDA-4C34-8968-353971A50F80}"/>
                  </a:ext>
                </a:extLst>
              </p:cNvPr>
              <p:cNvSpPr/>
              <p:nvPr/>
            </p:nvSpPr>
            <p:spPr>
              <a:xfrm>
                <a:off x="5257800" y="1551455"/>
                <a:ext cx="37282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𝐷𝑒𝑡𝑒𝑐𝑡𝑖𝑜𝑛</m:t>
                      </m:r>
                      <m:r>
                        <a:rPr lang="en-US">
                          <a:latin typeface="Cambria Math" panose="02040503050406030204" pitchFamily="18" charset="0"/>
                        </a:rPr>
                        <m:t> </m:t>
                      </m:r>
                      <m:r>
                        <a:rPr lang="en-US" i="1">
                          <a:latin typeface="Cambria Math" panose="02040503050406030204" pitchFamily="18" charset="0"/>
                        </a:rPr>
                        <m:t>𝐷𝑒𝑙𝑎𝑦</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𝐵𝐷</m:t>
                          </m:r>
                        </m:e>
                        <m:sub>
                          <m:r>
                            <a:rPr lang="en-US" i="1">
                              <a:latin typeface="Cambria Math" panose="02040503050406030204" pitchFamily="18" charset="0"/>
                            </a:rPr>
                            <m:t>𝑚𝑖𝑛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𝑆𝐷</m:t>
                          </m:r>
                        </m:e>
                        <m:sub>
                          <m:r>
                            <a:rPr lang="en-US" i="1">
                              <a:latin typeface="Cambria Math" panose="02040503050406030204" pitchFamily="18" charset="0"/>
                            </a:rPr>
                            <m:t>𝑚𝑖𝑛</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27" name="Rectangle 26">
                <a:extLst>
                  <a:ext uri="{FF2B5EF4-FFF2-40B4-BE49-F238E27FC236}">
                    <a16:creationId xmlns:a16="http://schemas.microsoft.com/office/drawing/2014/main" id="{D77F11BA-3BDA-4C34-8968-353971A50F80}"/>
                  </a:ext>
                </a:extLst>
              </p:cNvPr>
              <p:cNvSpPr>
                <a:spLocks noRot="1" noChangeAspect="1" noMove="1" noResize="1" noEditPoints="1" noAdjustHandles="1" noChangeArrowheads="1" noChangeShapeType="1" noTextEdit="1"/>
              </p:cNvSpPr>
              <p:nvPr/>
            </p:nvSpPr>
            <p:spPr>
              <a:xfrm>
                <a:off x="5257800" y="1551455"/>
                <a:ext cx="3728265" cy="369332"/>
              </a:xfrm>
              <a:prstGeom prst="rect">
                <a:avLst/>
              </a:prstGeom>
              <a:blipFill>
                <a:blip r:embed="rId3"/>
                <a:stretch>
                  <a:fillRect b="-15000"/>
                </a:stretch>
              </a:blipFill>
            </p:spPr>
            <p:txBody>
              <a:bodyPr/>
              <a:lstStyle/>
              <a:p>
                <a:r>
                  <a:rPr lang="en-US">
                    <a:noFill/>
                  </a:rPr>
                  <a:t> </a:t>
                </a:r>
              </a:p>
            </p:txBody>
          </p:sp>
        </mc:Fallback>
      </mc:AlternateContent>
      <p:sp>
        <p:nvSpPr>
          <p:cNvPr id="28" name="Right Brace 27">
            <a:extLst>
              <a:ext uri="{FF2B5EF4-FFF2-40B4-BE49-F238E27FC236}">
                <a16:creationId xmlns:a16="http://schemas.microsoft.com/office/drawing/2014/main" id="{E49EE369-6B88-448F-8F8C-F59F7CDE3081}"/>
              </a:ext>
            </a:extLst>
          </p:cNvPr>
          <p:cNvSpPr/>
          <p:nvPr/>
        </p:nvSpPr>
        <p:spPr>
          <a:xfrm>
            <a:off x="5029200" y="1417320"/>
            <a:ext cx="283622" cy="640080"/>
          </a:xfrm>
          <a:prstGeom prst="rightBrace">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59D0410-5597-4121-B5F5-E7A3CC613005}"/>
              </a:ext>
            </a:extLst>
          </p:cNvPr>
          <p:cNvSpPr txBox="1"/>
          <p:nvPr/>
        </p:nvSpPr>
        <p:spPr>
          <a:xfrm>
            <a:off x="838200" y="2135297"/>
            <a:ext cx="3117367"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Sensitivity</a:t>
            </a:r>
          </a:p>
        </p:txBody>
      </p:sp>
      <p:sp>
        <p:nvSpPr>
          <p:cNvPr id="32" name="TextBox 31">
            <a:extLst>
              <a:ext uri="{FF2B5EF4-FFF2-40B4-BE49-F238E27FC236}">
                <a16:creationId xmlns:a16="http://schemas.microsoft.com/office/drawing/2014/main" id="{13757346-9BBE-441F-B843-FC9A8512E5B0}"/>
              </a:ext>
            </a:extLst>
          </p:cNvPr>
          <p:cNvSpPr txBox="1"/>
          <p:nvPr/>
        </p:nvSpPr>
        <p:spPr>
          <a:xfrm>
            <a:off x="5410200" y="2177743"/>
            <a:ext cx="3117367"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False Alarm</a:t>
            </a:r>
          </a:p>
        </p:txBody>
      </p:sp>
      <p:pic>
        <p:nvPicPr>
          <p:cNvPr id="34" name="Picture 33" descr="Chart, line chart&#10;&#10;Description automatically generated">
            <a:extLst>
              <a:ext uri="{FF2B5EF4-FFF2-40B4-BE49-F238E27FC236}">
                <a16:creationId xmlns:a16="http://schemas.microsoft.com/office/drawing/2014/main" id="{E58A7164-A88E-4E85-AAF7-B2B24E028048}"/>
              </a:ext>
            </a:extLst>
          </p:cNvPr>
          <p:cNvPicPr>
            <a:picLocks noChangeAspect="1"/>
          </p:cNvPicPr>
          <p:nvPr/>
        </p:nvPicPr>
        <p:blipFill>
          <a:blip r:embed="rId4"/>
          <a:stretch>
            <a:fillRect/>
          </a:stretch>
        </p:blipFill>
        <p:spPr>
          <a:xfrm>
            <a:off x="198120" y="2516297"/>
            <a:ext cx="4297680" cy="3469312"/>
          </a:xfrm>
          <a:prstGeom prst="rect">
            <a:avLst/>
          </a:prstGeom>
        </p:spPr>
      </p:pic>
      <p:pic>
        <p:nvPicPr>
          <p:cNvPr id="36" name="Picture 35" descr="Chart, line chart&#10;&#10;Description automatically generated">
            <a:extLst>
              <a:ext uri="{FF2B5EF4-FFF2-40B4-BE49-F238E27FC236}">
                <a16:creationId xmlns:a16="http://schemas.microsoft.com/office/drawing/2014/main" id="{814C2CE4-7892-4F26-870F-CEADB102E3AF}"/>
              </a:ext>
            </a:extLst>
          </p:cNvPr>
          <p:cNvPicPr>
            <a:picLocks noChangeAspect="1"/>
          </p:cNvPicPr>
          <p:nvPr/>
        </p:nvPicPr>
        <p:blipFill>
          <a:blip r:embed="rId5"/>
          <a:stretch>
            <a:fillRect/>
          </a:stretch>
        </p:blipFill>
        <p:spPr>
          <a:xfrm>
            <a:off x="4495800" y="2478066"/>
            <a:ext cx="4389120" cy="3543431"/>
          </a:xfrm>
          <a:prstGeom prst="rect">
            <a:avLst/>
          </a:prstGeom>
        </p:spPr>
      </p:pic>
      <p:sp>
        <p:nvSpPr>
          <p:cNvPr id="4" name="Freeform: Shape 3">
            <a:extLst>
              <a:ext uri="{FF2B5EF4-FFF2-40B4-BE49-F238E27FC236}">
                <a16:creationId xmlns:a16="http://schemas.microsoft.com/office/drawing/2014/main" id="{905D9C36-44D1-471D-876E-AACC5BE30C8E}"/>
              </a:ext>
            </a:extLst>
          </p:cNvPr>
          <p:cNvSpPr/>
          <p:nvPr/>
        </p:nvSpPr>
        <p:spPr>
          <a:xfrm>
            <a:off x="281861" y="1314634"/>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6">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5" name="Freeform: Shape 4">
            <a:extLst>
              <a:ext uri="{FF2B5EF4-FFF2-40B4-BE49-F238E27FC236}">
                <a16:creationId xmlns:a16="http://schemas.microsoft.com/office/drawing/2014/main" id="{6C9861EA-10F4-4D9E-A7BA-549C93E9692A}"/>
              </a:ext>
            </a:extLst>
          </p:cNvPr>
          <p:cNvSpPr/>
          <p:nvPr/>
        </p:nvSpPr>
        <p:spPr>
          <a:xfrm>
            <a:off x="2734244" y="1408192"/>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2AE95E44-7AC2-428F-A86C-B3C70A35E188}"/>
              </a:ext>
            </a:extLst>
          </p:cNvPr>
          <p:cNvSpPr/>
          <p:nvPr/>
        </p:nvSpPr>
        <p:spPr>
          <a:xfrm>
            <a:off x="3437501" y="1011483"/>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7">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8" name="Freeform: Shape 7">
            <a:extLst>
              <a:ext uri="{FF2B5EF4-FFF2-40B4-BE49-F238E27FC236}">
                <a16:creationId xmlns:a16="http://schemas.microsoft.com/office/drawing/2014/main" id="{1581B86C-59F7-443D-9A4B-0BE9D89FE735}"/>
              </a:ext>
            </a:extLst>
          </p:cNvPr>
          <p:cNvSpPr/>
          <p:nvPr/>
        </p:nvSpPr>
        <p:spPr>
          <a:xfrm>
            <a:off x="5889884" y="1408192"/>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3B6FF770-EF7E-4819-BAD0-56552D8F467D}"/>
              </a:ext>
            </a:extLst>
          </p:cNvPr>
          <p:cNvSpPr/>
          <p:nvPr/>
        </p:nvSpPr>
        <p:spPr>
          <a:xfrm>
            <a:off x="6593141" y="1011483"/>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8">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400" b="1"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0" name="Freeform: Shape 9">
            <a:extLst>
              <a:ext uri="{FF2B5EF4-FFF2-40B4-BE49-F238E27FC236}">
                <a16:creationId xmlns:a16="http://schemas.microsoft.com/office/drawing/2014/main" id="{D2BC091E-C027-4B70-98C6-BBECE5DD17E6}"/>
              </a:ext>
            </a:extLst>
          </p:cNvPr>
          <p:cNvSpPr/>
          <p:nvPr/>
        </p:nvSpPr>
        <p:spPr>
          <a:xfrm>
            <a:off x="7445835" y="2611326"/>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756E292D-EE89-4C17-B41E-BFA10D4B346C}"/>
              </a:ext>
            </a:extLst>
          </p:cNvPr>
          <p:cNvSpPr/>
          <p:nvPr/>
        </p:nvSpPr>
        <p:spPr>
          <a:xfrm>
            <a:off x="6593141" y="4288074"/>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9">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2" name="Freeform: Shape 11">
            <a:extLst>
              <a:ext uri="{FF2B5EF4-FFF2-40B4-BE49-F238E27FC236}">
                <a16:creationId xmlns:a16="http://schemas.microsoft.com/office/drawing/2014/main" id="{79D9D43B-3216-4BD1-8E28-9FAFD00C33D4}"/>
              </a:ext>
            </a:extLst>
          </p:cNvPr>
          <p:cNvSpPr/>
          <p:nvPr/>
        </p:nvSpPr>
        <p:spPr>
          <a:xfrm>
            <a:off x="5916933" y="4684782"/>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5376AE3F-AE13-4214-95DB-F126F615B69B}"/>
              </a:ext>
            </a:extLst>
          </p:cNvPr>
          <p:cNvSpPr/>
          <p:nvPr/>
        </p:nvSpPr>
        <p:spPr>
          <a:xfrm>
            <a:off x="3437501" y="4288074"/>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0">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4" name="Freeform: Shape 13">
            <a:extLst>
              <a:ext uri="{FF2B5EF4-FFF2-40B4-BE49-F238E27FC236}">
                <a16:creationId xmlns:a16="http://schemas.microsoft.com/office/drawing/2014/main" id="{3CEC92BD-6F27-45C7-8FE8-9A9D8AC256AE}"/>
              </a:ext>
            </a:extLst>
          </p:cNvPr>
          <p:cNvSpPr/>
          <p:nvPr/>
        </p:nvSpPr>
        <p:spPr>
          <a:xfrm>
            <a:off x="2761292" y="4684783"/>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8C074BD2-34A6-4988-A034-2C3AB3F946B3}"/>
              </a:ext>
            </a:extLst>
          </p:cNvPr>
          <p:cNvSpPr/>
          <p:nvPr/>
        </p:nvSpPr>
        <p:spPr>
          <a:xfrm>
            <a:off x="281861" y="4288074"/>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1">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Tree>
    <p:extLst>
      <p:ext uri="{BB962C8B-B14F-4D97-AF65-F5344CB8AC3E}">
        <p14:creationId xmlns:p14="http://schemas.microsoft.com/office/powerpoint/2010/main" val="28181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P spid="31" grpId="0"/>
      <p:bldP spid="32" grpId="0"/>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Results: Performance Comparison Using Overlap Scoring</a:t>
            </a:r>
          </a:p>
        </p:txBody>
      </p:sp>
      <p:sp>
        <p:nvSpPr>
          <p:cNvPr id="9" name="Content Placeholder 2">
            <a:extLst>
              <a:ext uri="{FF2B5EF4-FFF2-40B4-BE49-F238E27FC236}">
                <a16:creationId xmlns:a16="http://schemas.microsoft.com/office/drawing/2014/main" id="{5AF1ADAD-F588-3D41-9E2A-8305A9C3E382}"/>
              </a:ext>
            </a:extLst>
          </p:cNvPr>
          <p:cNvSpPr txBox="1">
            <a:spLocks/>
          </p:cNvSpPr>
          <p:nvPr/>
        </p:nvSpPr>
        <p:spPr>
          <a:xfrm>
            <a:off x="228600" y="879749"/>
            <a:ext cx="4560189" cy="1634851"/>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600"/>
              </a:spcAft>
              <a:buNone/>
            </a:pPr>
            <a:r>
              <a:rPr lang="en-US" sz="1800" b="1" dirty="0">
                <a:latin typeface="Arial" panose="020B0604020202020204" pitchFamily="34" charset="0"/>
                <a:cs typeface="Arial" panose="020B0604020202020204" pitchFamily="34" charset="0"/>
              </a:rPr>
              <a:t>Three systems were evaluated:</a:t>
            </a:r>
          </a:p>
          <a:p>
            <a:pPr marL="346075" lvl="1" indent="-166688">
              <a:spcBef>
                <a:spcPts val="0"/>
              </a:spcBef>
              <a:spcAft>
                <a:spcPts val="300"/>
              </a:spcAft>
              <a:buFont typeface="Arial" panose="020B0604020202020204" pitchFamily="34" charset="0"/>
              <a:buChar char="•"/>
            </a:pPr>
            <a:r>
              <a:rPr lang="en-US" sz="1800" b="1" dirty="0">
                <a:solidFill>
                  <a:srgbClr val="C0504D"/>
                </a:solidFill>
                <a:latin typeface="Arial" panose="020B0604020202020204" pitchFamily="34" charset="0"/>
                <a:cs typeface="Arial" panose="020B0604020202020204" pitchFamily="34" charset="0"/>
              </a:rPr>
              <a:t>cnn_lstm:</a:t>
            </a:r>
            <a:r>
              <a:rPr lang="en-US" sz="1800" b="1" dirty="0">
                <a:latin typeface="Arial" panose="020B0604020202020204" pitchFamily="34" charset="0"/>
                <a:cs typeface="Arial" panose="020B0604020202020204" pitchFamily="34" charset="0"/>
              </a:rPr>
              <a:t> a hybrid CNN/LSTM system</a:t>
            </a:r>
          </a:p>
          <a:p>
            <a:pPr marL="346075" lvl="1" indent="-166688">
              <a:spcBef>
                <a:spcPts val="0"/>
              </a:spcBef>
              <a:spcAft>
                <a:spcPts val="300"/>
              </a:spcAft>
              <a:buFont typeface="Arial" panose="020B0604020202020204" pitchFamily="34" charset="0"/>
              <a:buChar char="•"/>
            </a:pPr>
            <a:r>
              <a:rPr lang="en-US" sz="1800" b="1" dirty="0">
                <a:solidFill>
                  <a:srgbClr val="C0504D"/>
                </a:solidFill>
                <a:latin typeface="Arial" panose="020B0604020202020204" pitchFamily="34" charset="0"/>
                <a:cs typeface="Arial" panose="020B0604020202020204" pitchFamily="34" charset="0"/>
              </a:rPr>
              <a:t>mphase:</a:t>
            </a:r>
            <a:r>
              <a:rPr lang="en-US" sz="1800" b="1" dirty="0">
                <a:latin typeface="Arial" panose="020B0604020202020204" pitchFamily="34" charset="0"/>
                <a:cs typeface="Arial" panose="020B0604020202020204" pitchFamily="34" charset="0"/>
              </a:rPr>
              <a:t> a </a:t>
            </a:r>
            <a:r>
              <a:rPr lang="en-US" sz="1800" b="1" dirty="0" err="1">
                <a:latin typeface="Arial" panose="020B0604020202020204" pitchFamily="34" charset="0"/>
                <a:cs typeface="Arial" panose="020B0604020202020204" pitchFamily="34" charset="0"/>
              </a:rPr>
              <a:t>multipass</a:t>
            </a:r>
            <a:r>
              <a:rPr lang="en-US" sz="1800" b="1" dirty="0">
                <a:latin typeface="Arial" panose="020B0604020202020204" pitchFamily="34" charset="0"/>
                <a:cs typeface="Arial" panose="020B0604020202020204" pitchFamily="34" charset="0"/>
              </a:rPr>
              <a:t> system</a:t>
            </a:r>
          </a:p>
          <a:p>
            <a:pPr marL="346075" lvl="1" indent="-166688">
              <a:spcBef>
                <a:spcPts val="0"/>
              </a:spcBef>
              <a:spcAft>
                <a:spcPts val="600"/>
              </a:spcAft>
              <a:buFont typeface="Arial" panose="020B0604020202020204" pitchFamily="34" charset="0"/>
              <a:buChar char="•"/>
            </a:pPr>
            <a:r>
              <a:rPr lang="en-US" sz="1800" b="1" dirty="0">
                <a:solidFill>
                  <a:srgbClr val="C0504D"/>
                </a:solidFill>
                <a:latin typeface="Arial" panose="020B0604020202020204" pitchFamily="34" charset="0"/>
                <a:cs typeface="Arial" panose="020B0604020202020204" pitchFamily="34" charset="0"/>
              </a:rPr>
              <a:t>resnet:</a:t>
            </a:r>
            <a:r>
              <a:rPr lang="en-US" sz="1800" b="1" dirty="0">
                <a:latin typeface="Arial" panose="020B0604020202020204" pitchFamily="34" charset="0"/>
                <a:cs typeface="Arial" panose="020B0604020202020204" pitchFamily="34" charset="0"/>
              </a:rPr>
              <a:t> transfer learning</a:t>
            </a:r>
          </a:p>
        </p:txBody>
      </p:sp>
      <p:grpSp>
        <p:nvGrpSpPr>
          <p:cNvPr id="18" name="Group 17">
            <a:extLst>
              <a:ext uri="{FF2B5EF4-FFF2-40B4-BE49-F238E27FC236}">
                <a16:creationId xmlns:a16="http://schemas.microsoft.com/office/drawing/2014/main" id="{E3A6C105-9150-4DF6-9473-3F023EFEF9AD}"/>
              </a:ext>
            </a:extLst>
          </p:cNvPr>
          <p:cNvGrpSpPr/>
          <p:nvPr/>
        </p:nvGrpSpPr>
        <p:grpSpPr>
          <a:xfrm>
            <a:off x="304800" y="2514600"/>
            <a:ext cx="8797628" cy="3438881"/>
            <a:chOff x="193972" y="1524000"/>
            <a:chExt cx="8797628" cy="3438880"/>
          </a:xfrm>
        </p:grpSpPr>
        <p:grpSp>
          <p:nvGrpSpPr>
            <p:cNvPr id="16" name="Group 15">
              <a:extLst>
                <a:ext uri="{FF2B5EF4-FFF2-40B4-BE49-F238E27FC236}">
                  <a16:creationId xmlns:a16="http://schemas.microsoft.com/office/drawing/2014/main" id="{A9E8F8FA-C6DA-46C0-AD65-430AB45A38C5}"/>
                </a:ext>
              </a:extLst>
            </p:cNvPr>
            <p:cNvGrpSpPr/>
            <p:nvPr/>
          </p:nvGrpSpPr>
          <p:grpSpPr>
            <a:xfrm>
              <a:off x="193972" y="1524000"/>
              <a:ext cx="4454228" cy="3438880"/>
              <a:chOff x="193972" y="1524000"/>
              <a:chExt cx="4454228" cy="3438880"/>
            </a:xfrm>
          </p:grpSpPr>
          <p:sp>
            <p:nvSpPr>
              <p:cNvPr id="11" name="TextBox 10">
                <a:extLst>
                  <a:ext uri="{FF2B5EF4-FFF2-40B4-BE49-F238E27FC236}">
                    <a16:creationId xmlns:a16="http://schemas.microsoft.com/office/drawing/2014/main" id="{656E7663-2DFC-4DDD-92FC-FDFAD1FEA59B}"/>
                  </a:ext>
                </a:extLst>
              </p:cNvPr>
              <p:cNvSpPr txBox="1"/>
              <p:nvPr/>
            </p:nvSpPr>
            <p:spPr>
              <a:xfrm>
                <a:off x="324569" y="1524000"/>
                <a:ext cx="4323631"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Development Data</a:t>
                </a:r>
              </a:p>
            </p:txBody>
          </p:sp>
          <p:pic>
            <p:nvPicPr>
              <p:cNvPr id="13" name="Picture 12" descr="Chart, line chart&#10;&#10;Description automatically generated">
                <a:extLst>
                  <a:ext uri="{FF2B5EF4-FFF2-40B4-BE49-F238E27FC236}">
                    <a16:creationId xmlns:a16="http://schemas.microsoft.com/office/drawing/2014/main" id="{DCC63C95-BFCD-44E6-8EE0-628E063EA1D2}"/>
                  </a:ext>
                </a:extLst>
              </p:cNvPr>
              <p:cNvPicPr>
                <a:picLocks noChangeAspect="1"/>
              </p:cNvPicPr>
              <p:nvPr/>
            </p:nvPicPr>
            <p:blipFill>
              <a:blip r:embed="rId3"/>
              <a:stretch>
                <a:fillRect/>
              </a:stretch>
            </p:blipFill>
            <p:spPr>
              <a:xfrm>
                <a:off x="193972" y="1790253"/>
                <a:ext cx="4206240" cy="3172627"/>
              </a:xfrm>
              <a:prstGeom prst="rect">
                <a:avLst/>
              </a:prstGeom>
            </p:spPr>
          </p:pic>
        </p:grpSp>
        <p:grpSp>
          <p:nvGrpSpPr>
            <p:cNvPr id="17" name="Group 16">
              <a:extLst>
                <a:ext uri="{FF2B5EF4-FFF2-40B4-BE49-F238E27FC236}">
                  <a16:creationId xmlns:a16="http://schemas.microsoft.com/office/drawing/2014/main" id="{23DC1CD1-3A4D-4CE5-8529-A50151430EE5}"/>
                </a:ext>
              </a:extLst>
            </p:cNvPr>
            <p:cNvGrpSpPr/>
            <p:nvPr/>
          </p:nvGrpSpPr>
          <p:grpSpPr>
            <a:xfrm>
              <a:off x="4546746" y="1524000"/>
              <a:ext cx="4444854" cy="3438878"/>
              <a:chOff x="4546746" y="1524000"/>
              <a:chExt cx="4444854" cy="3438878"/>
            </a:xfrm>
          </p:grpSpPr>
          <p:sp>
            <p:nvSpPr>
              <p:cNvPr id="12" name="TextBox 11">
                <a:extLst>
                  <a:ext uri="{FF2B5EF4-FFF2-40B4-BE49-F238E27FC236}">
                    <a16:creationId xmlns:a16="http://schemas.microsoft.com/office/drawing/2014/main" id="{863D23D8-9448-4519-B883-6871FF9F8218}"/>
                  </a:ext>
                </a:extLst>
              </p:cNvPr>
              <p:cNvSpPr txBox="1"/>
              <p:nvPr/>
            </p:nvSpPr>
            <p:spPr>
              <a:xfrm>
                <a:off x="4645402" y="1524000"/>
                <a:ext cx="4346198" cy="307777"/>
              </a:xfrm>
              <a:prstGeom prst="rect">
                <a:avLst/>
              </a:prstGeom>
              <a:noFill/>
            </p:spPr>
            <p:txBody>
              <a:bodyPr wrap="squar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US" sz="1400" dirty="0"/>
                  <a:t>Evaluation Data</a:t>
                </a:r>
              </a:p>
            </p:txBody>
          </p:sp>
          <p:pic>
            <p:nvPicPr>
              <p:cNvPr id="15" name="Picture 14" descr="Chart, line chart&#10;&#10;Description automatically generated">
                <a:extLst>
                  <a:ext uri="{FF2B5EF4-FFF2-40B4-BE49-F238E27FC236}">
                    <a16:creationId xmlns:a16="http://schemas.microsoft.com/office/drawing/2014/main" id="{D182FCA8-2378-428A-87C6-3BF3090ED34D}"/>
                  </a:ext>
                </a:extLst>
              </p:cNvPr>
              <p:cNvPicPr>
                <a:picLocks noChangeAspect="1"/>
              </p:cNvPicPr>
              <p:nvPr/>
            </p:nvPicPr>
            <p:blipFill>
              <a:blip r:embed="rId4"/>
              <a:stretch>
                <a:fillRect/>
              </a:stretch>
            </p:blipFill>
            <p:spPr>
              <a:xfrm>
                <a:off x="4546746" y="1790253"/>
                <a:ext cx="4206240" cy="3172625"/>
              </a:xfrm>
              <a:prstGeom prst="rect">
                <a:avLst/>
              </a:prstGeom>
            </p:spPr>
          </p:pic>
        </p:grpSp>
      </p:grpSp>
      <p:graphicFrame>
        <p:nvGraphicFramePr>
          <p:cNvPr id="3" name="Table 3">
            <a:extLst>
              <a:ext uri="{FF2B5EF4-FFF2-40B4-BE49-F238E27FC236}">
                <a16:creationId xmlns:a16="http://schemas.microsoft.com/office/drawing/2014/main" id="{CD0511F6-61E3-B849-A5B4-5C4C1AA19549}"/>
              </a:ext>
            </a:extLst>
          </p:cNvPr>
          <p:cNvGraphicFramePr>
            <a:graphicFrameLocks noGrp="1"/>
          </p:cNvGraphicFramePr>
          <p:nvPr>
            <p:extLst>
              <p:ext uri="{D42A27DB-BD31-4B8C-83A1-F6EECF244321}">
                <p14:modId xmlns:p14="http://schemas.microsoft.com/office/powerpoint/2010/main" val="4139462603"/>
              </p:ext>
            </p:extLst>
          </p:nvPr>
        </p:nvGraphicFramePr>
        <p:xfrm>
          <a:off x="5286033" y="815049"/>
          <a:ext cx="3286592" cy="1447185"/>
        </p:xfrm>
        <a:graphic>
          <a:graphicData uri="http://schemas.openxmlformats.org/drawingml/2006/table">
            <a:tbl>
              <a:tblPr firstRow="1" bandRow="1">
                <a:tableStyleId>{5C22544A-7EE6-4342-B048-85BDC9FD1C3A}</a:tableStyleId>
              </a:tblPr>
              <a:tblGrid>
                <a:gridCol w="985978">
                  <a:extLst>
                    <a:ext uri="{9D8B030D-6E8A-4147-A177-3AD203B41FA5}">
                      <a16:colId xmlns:a16="http://schemas.microsoft.com/office/drawing/2014/main" val="3835260294"/>
                    </a:ext>
                  </a:extLst>
                </a:gridCol>
                <a:gridCol w="1091456">
                  <a:extLst>
                    <a:ext uri="{9D8B030D-6E8A-4147-A177-3AD203B41FA5}">
                      <a16:colId xmlns:a16="http://schemas.microsoft.com/office/drawing/2014/main" val="2383995531"/>
                    </a:ext>
                  </a:extLst>
                </a:gridCol>
                <a:gridCol w="1209158">
                  <a:extLst>
                    <a:ext uri="{9D8B030D-6E8A-4147-A177-3AD203B41FA5}">
                      <a16:colId xmlns:a16="http://schemas.microsoft.com/office/drawing/2014/main" val="787093661"/>
                    </a:ext>
                  </a:extLst>
                </a:gridCol>
              </a:tblGrid>
              <a:tr h="432696">
                <a:tc>
                  <a:txBody>
                    <a:bodyPr/>
                    <a:lstStyle/>
                    <a:p>
                      <a:pPr algn="ctr"/>
                      <a:r>
                        <a:rPr lang="en-US" sz="1400" dirty="0">
                          <a:latin typeface="Arial" panose="020B0604020202020204" pitchFamily="34" charset="0"/>
                          <a:cs typeface="Arial" panose="020B0604020202020204" pitchFamily="34" charset="0"/>
                        </a:rPr>
                        <a:t>System</a:t>
                      </a:r>
                    </a:p>
                  </a:txBody>
                  <a:tcPr/>
                </a:tc>
                <a:tc>
                  <a:txBody>
                    <a:bodyPr/>
                    <a:lstStyle/>
                    <a:p>
                      <a:pPr algn="ctr"/>
                      <a:r>
                        <a:rPr lang="en-US" sz="1400" dirty="0">
                          <a:latin typeface="Arial" panose="020B0604020202020204" pitchFamily="34" charset="0"/>
                          <a:cs typeface="Arial" panose="020B0604020202020204" pitchFamily="34" charset="0"/>
                        </a:rPr>
                        <a:t>Sensitivity</a:t>
                      </a:r>
                    </a:p>
                  </a:txBody>
                  <a:tcPr/>
                </a:tc>
                <a:tc>
                  <a:txBody>
                    <a:bodyPr/>
                    <a:lstStyle/>
                    <a:p>
                      <a:pPr algn="ctr"/>
                      <a:r>
                        <a:rPr lang="en-US" sz="1400" dirty="0">
                          <a:latin typeface="Arial" panose="020B0604020202020204" pitchFamily="34" charset="0"/>
                          <a:cs typeface="Arial" panose="020B0604020202020204" pitchFamily="34" charset="0"/>
                        </a:rPr>
                        <a:t>FA Rate</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(/24H)</a:t>
                      </a:r>
                    </a:p>
                  </a:txBody>
                  <a:tcPr/>
                </a:tc>
                <a:extLst>
                  <a:ext uri="{0D108BD9-81ED-4DB2-BD59-A6C34878D82A}">
                    <a16:rowId xmlns:a16="http://schemas.microsoft.com/office/drawing/2014/main" val="2287960776"/>
                  </a:ext>
                </a:extLst>
              </a:tr>
              <a:tr h="309675">
                <a:tc>
                  <a:txBody>
                    <a:bodyPr/>
                    <a:lstStyle/>
                    <a:p>
                      <a:r>
                        <a:rPr lang="en-US" sz="1400" b="1" dirty="0">
                          <a:latin typeface="Arial" panose="020B0604020202020204" pitchFamily="34" charset="0"/>
                          <a:cs typeface="Arial" panose="020B0604020202020204" pitchFamily="34" charset="0"/>
                        </a:rPr>
                        <a:t>cnn_lstm</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Arial" panose="020B0604020202020204" pitchFamily="34" charset="0"/>
                          <a:ea typeface="+mn-ea"/>
                          <a:cs typeface="Arial" panose="020B0604020202020204" pitchFamily="34" charset="0"/>
                        </a:rPr>
                        <a:t>43.69%</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b="1" dirty="0">
                          <a:effectLst/>
                          <a:latin typeface="Arial" panose="020B0604020202020204" pitchFamily="34" charset="0"/>
                          <a:cs typeface="Arial" panose="020B0604020202020204" pitchFamily="34" charset="0"/>
                        </a:rPr>
                        <a:t>20.85</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60409431"/>
                  </a:ext>
                </a:extLst>
              </a:tr>
              <a:tr h="309675">
                <a:tc>
                  <a:txBody>
                    <a:bodyPr/>
                    <a:lstStyle/>
                    <a:p>
                      <a:r>
                        <a:rPr lang="en-US" sz="1400" b="1" dirty="0">
                          <a:latin typeface="Arial" panose="020B0604020202020204" pitchFamily="34" charset="0"/>
                          <a:cs typeface="Arial" panose="020B0604020202020204" pitchFamily="34" charset="0"/>
                        </a:rPr>
                        <a:t>mphase</a:t>
                      </a:r>
                    </a:p>
                  </a:txBody>
                  <a:tcPr/>
                </a:tc>
                <a:tc>
                  <a:txBody>
                    <a:bodyPr/>
                    <a:lstStyle/>
                    <a:p>
                      <a:pPr algn="r"/>
                      <a:r>
                        <a:rPr lang="en-US" sz="1400" b="1" dirty="0">
                          <a:latin typeface="Arial" panose="020B0604020202020204" pitchFamily="34" charset="0"/>
                          <a:cs typeface="Arial" panose="020B0604020202020204" pitchFamily="34" charset="0"/>
                        </a:rPr>
                        <a:t>40.12%</a:t>
                      </a:r>
                    </a:p>
                  </a:txBody>
                  <a:tcPr/>
                </a:tc>
                <a:tc>
                  <a:txBody>
                    <a:bodyPr/>
                    <a:lstStyle/>
                    <a:p>
                      <a:pPr algn="r"/>
                      <a:r>
                        <a:rPr lang="en-US" sz="1400" b="1" dirty="0">
                          <a:latin typeface="Arial" panose="020B0604020202020204" pitchFamily="34" charset="0"/>
                          <a:cs typeface="Arial" panose="020B0604020202020204" pitchFamily="34" charset="0"/>
                        </a:rPr>
                        <a:t>6.62</a:t>
                      </a:r>
                    </a:p>
                  </a:txBody>
                  <a:tcPr/>
                </a:tc>
                <a:extLst>
                  <a:ext uri="{0D108BD9-81ED-4DB2-BD59-A6C34878D82A}">
                    <a16:rowId xmlns:a16="http://schemas.microsoft.com/office/drawing/2014/main" val="3886763364"/>
                  </a:ext>
                </a:extLst>
              </a:tr>
              <a:tr h="309675">
                <a:tc>
                  <a:txBody>
                    <a:bodyPr/>
                    <a:lstStyle/>
                    <a:p>
                      <a:r>
                        <a:rPr lang="en-US" sz="1400" b="1" dirty="0">
                          <a:latin typeface="Arial" panose="020B0604020202020204" pitchFamily="34" charset="0"/>
                          <a:cs typeface="Arial" panose="020B0604020202020204" pitchFamily="34" charset="0"/>
                        </a:rPr>
                        <a:t>resnet</a:t>
                      </a:r>
                    </a:p>
                  </a:txBody>
                  <a:tcPr/>
                </a:tc>
                <a:tc>
                  <a:txBody>
                    <a:bodyPr/>
                    <a:lstStyle/>
                    <a:p>
                      <a:pPr algn="r"/>
                      <a:r>
                        <a:rPr lang="en-US" sz="1400" b="1" dirty="0">
                          <a:latin typeface="Arial" panose="020B0604020202020204" pitchFamily="34" charset="0"/>
                          <a:cs typeface="Arial" panose="020B0604020202020204" pitchFamily="34" charset="0"/>
                        </a:rPr>
                        <a:t>42.05%</a:t>
                      </a:r>
                    </a:p>
                  </a:txBody>
                  <a:tcPr/>
                </a:tc>
                <a:tc>
                  <a:txBody>
                    <a:bodyPr/>
                    <a:lstStyle/>
                    <a:p>
                      <a:pPr algn="r"/>
                      <a:r>
                        <a:rPr lang="en-US" sz="1400" b="1" dirty="0">
                          <a:latin typeface="Arial" panose="020B0604020202020204" pitchFamily="34" charset="0"/>
                          <a:cs typeface="Arial" panose="020B0604020202020204" pitchFamily="34" charset="0"/>
                        </a:rPr>
                        <a:t>5.78</a:t>
                      </a:r>
                    </a:p>
                  </a:txBody>
                  <a:tcPr/>
                </a:tc>
                <a:extLst>
                  <a:ext uri="{0D108BD9-81ED-4DB2-BD59-A6C34878D82A}">
                    <a16:rowId xmlns:a16="http://schemas.microsoft.com/office/drawing/2014/main" val="2713027369"/>
                  </a:ext>
                </a:extLst>
              </a:tr>
            </a:tbl>
          </a:graphicData>
        </a:graphic>
      </p:graphicFrame>
      <p:sp>
        <p:nvSpPr>
          <p:cNvPr id="19" name="Content Placeholder 2">
            <a:extLst>
              <a:ext uri="{FF2B5EF4-FFF2-40B4-BE49-F238E27FC236}">
                <a16:creationId xmlns:a16="http://schemas.microsoft.com/office/drawing/2014/main" id="{1A106999-534D-224F-8B64-EE31F30FC439}"/>
              </a:ext>
            </a:extLst>
          </p:cNvPr>
          <p:cNvSpPr txBox="1">
            <a:spLocks/>
          </p:cNvSpPr>
          <p:nvPr/>
        </p:nvSpPr>
        <p:spPr>
          <a:xfrm>
            <a:off x="218608" y="6143532"/>
            <a:ext cx="8686800" cy="42856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9388" lvl="1" indent="-179388">
              <a:spcBef>
                <a:spcPts val="0"/>
              </a:spcBef>
              <a:spcAft>
                <a:spcPts val="600"/>
              </a:spcAft>
              <a:buFont typeface="Arial"/>
              <a:buChar char="•"/>
            </a:pPr>
            <a:r>
              <a:rPr lang="en-US" sz="1800" b="1" dirty="0">
                <a:latin typeface="Arial" panose="020B0604020202020204" pitchFamily="34" charset="0"/>
                <a:cs typeface="Arial" panose="020B0604020202020204" pitchFamily="34" charset="0"/>
              </a:rPr>
              <a:t>ResNet outperforms both of these systems when the FA rate is low.</a:t>
            </a:r>
          </a:p>
        </p:txBody>
      </p:sp>
    </p:spTree>
    <p:extLst>
      <p:ext uri="{BB962C8B-B14F-4D97-AF65-F5344CB8AC3E}">
        <p14:creationId xmlns:p14="http://schemas.microsoft.com/office/powerpoint/2010/main" val="116313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Results: Analysis of the False Positive Rate</a:t>
            </a:r>
          </a:p>
        </p:txBody>
      </p:sp>
      <p:sp>
        <p:nvSpPr>
          <p:cNvPr id="11" name="TextBox 10">
            <a:extLst>
              <a:ext uri="{FF2B5EF4-FFF2-40B4-BE49-F238E27FC236}">
                <a16:creationId xmlns:a16="http://schemas.microsoft.com/office/drawing/2014/main" id="{656E7663-2DFC-4DDD-92FC-FDFAD1FEA59B}"/>
              </a:ext>
            </a:extLst>
          </p:cNvPr>
          <p:cNvSpPr txBox="1"/>
          <p:nvPr/>
        </p:nvSpPr>
        <p:spPr>
          <a:xfrm>
            <a:off x="221160" y="2081461"/>
            <a:ext cx="4205879" cy="307777"/>
          </a:xfrm>
          <a:prstGeom prst="rect">
            <a:avLst/>
          </a:prstGeom>
          <a:noFill/>
        </p:spPr>
        <p:txBody>
          <a:bodyPr wrap="squar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US" sz="1400" dirty="0"/>
              <a:t>Development Data</a:t>
            </a:r>
          </a:p>
        </p:txBody>
      </p:sp>
      <p:sp>
        <p:nvSpPr>
          <p:cNvPr id="12" name="TextBox 11">
            <a:extLst>
              <a:ext uri="{FF2B5EF4-FFF2-40B4-BE49-F238E27FC236}">
                <a16:creationId xmlns:a16="http://schemas.microsoft.com/office/drawing/2014/main" id="{863D23D8-9448-4519-B883-6871FF9F8218}"/>
              </a:ext>
            </a:extLst>
          </p:cNvPr>
          <p:cNvSpPr txBox="1"/>
          <p:nvPr/>
        </p:nvSpPr>
        <p:spPr>
          <a:xfrm>
            <a:off x="4716963" y="2095163"/>
            <a:ext cx="4213317" cy="307777"/>
          </a:xfrm>
          <a:prstGeom prst="rect">
            <a:avLst/>
          </a:prstGeom>
          <a:noFill/>
        </p:spPr>
        <p:txBody>
          <a:bodyPr wrap="squar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US" sz="1400" dirty="0"/>
              <a:t>Evaluation Data</a:t>
            </a:r>
          </a:p>
        </p:txBody>
      </p:sp>
      <p:graphicFrame>
        <p:nvGraphicFramePr>
          <p:cNvPr id="3" name="Table 2">
            <a:extLst>
              <a:ext uri="{FF2B5EF4-FFF2-40B4-BE49-F238E27FC236}">
                <a16:creationId xmlns:a16="http://schemas.microsoft.com/office/drawing/2014/main" id="{5BE89D46-5E1F-4389-B870-471E1BBC7560}"/>
              </a:ext>
            </a:extLst>
          </p:cNvPr>
          <p:cNvGraphicFramePr>
            <a:graphicFrameLocks noGrp="1"/>
          </p:cNvGraphicFramePr>
          <p:nvPr>
            <p:extLst>
              <p:ext uri="{D42A27DB-BD31-4B8C-83A1-F6EECF244321}">
                <p14:modId xmlns:p14="http://schemas.microsoft.com/office/powerpoint/2010/main" val="1368000482"/>
              </p:ext>
            </p:extLst>
          </p:nvPr>
        </p:nvGraphicFramePr>
        <p:xfrm>
          <a:off x="228600" y="2362200"/>
          <a:ext cx="4205879" cy="4050792"/>
        </p:xfrm>
        <a:graphic>
          <a:graphicData uri="http://schemas.openxmlformats.org/drawingml/2006/table">
            <a:tbl>
              <a:tblPr firstRow="1" firstCol="1" bandRow="1">
                <a:tableStyleId>{5C22544A-7EE6-4342-B048-85BDC9FD1C3A}</a:tableStyleId>
              </a:tblPr>
              <a:tblGrid>
                <a:gridCol w="280392">
                  <a:extLst>
                    <a:ext uri="{9D8B030D-6E8A-4147-A177-3AD203B41FA5}">
                      <a16:colId xmlns:a16="http://schemas.microsoft.com/office/drawing/2014/main" val="992698567"/>
                    </a:ext>
                  </a:extLst>
                </a:gridCol>
                <a:gridCol w="476125">
                  <a:extLst>
                    <a:ext uri="{9D8B030D-6E8A-4147-A177-3AD203B41FA5}">
                      <a16:colId xmlns:a16="http://schemas.microsoft.com/office/drawing/2014/main" val="770218035"/>
                    </a:ext>
                  </a:extLst>
                </a:gridCol>
                <a:gridCol w="715540">
                  <a:extLst>
                    <a:ext uri="{9D8B030D-6E8A-4147-A177-3AD203B41FA5}">
                      <a16:colId xmlns:a16="http://schemas.microsoft.com/office/drawing/2014/main" val="690742357"/>
                    </a:ext>
                  </a:extLst>
                </a:gridCol>
                <a:gridCol w="700980">
                  <a:extLst>
                    <a:ext uri="{9D8B030D-6E8A-4147-A177-3AD203B41FA5}">
                      <a16:colId xmlns:a16="http://schemas.microsoft.com/office/drawing/2014/main" val="2012101004"/>
                    </a:ext>
                  </a:extLst>
                </a:gridCol>
                <a:gridCol w="700980">
                  <a:extLst>
                    <a:ext uri="{9D8B030D-6E8A-4147-A177-3AD203B41FA5}">
                      <a16:colId xmlns:a16="http://schemas.microsoft.com/office/drawing/2014/main" val="3854969252"/>
                    </a:ext>
                  </a:extLst>
                </a:gridCol>
                <a:gridCol w="700980">
                  <a:extLst>
                    <a:ext uri="{9D8B030D-6E8A-4147-A177-3AD203B41FA5}">
                      <a16:colId xmlns:a16="http://schemas.microsoft.com/office/drawing/2014/main" val="2003787871"/>
                    </a:ext>
                  </a:extLst>
                </a:gridCol>
                <a:gridCol w="630882">
                  <a:extLst>
                    <a:ext uri="{9D8B030D-6E8A-4147-A177-3AD203B41FA5}">
                      <a16:colId xmlns:a16="http://schemas.microsoft.com/office/drawing/2014/main" val="2790493740"/>
                    </a:ext>
                  </a:extLst>
                </a:gridCol>
              </a:tblGrid>
              <a:tr h="457200">
                <a:tc gridSpan="2">
                  <a:txBody>
                    <a:bodyPr/>
                    <a:lstStyle/>
                    <a:p>
                      <a:pPr marL="0" marR="0" algn="ctr">
                        <a:spcBef>
                          <a:spcPts val="0"/>
                        </a:spcBef>
                        <a:spcAft>
                          <a:spcPts val="0"/>
                        </a:spcAft>
                      </a:pPr>
                      <a:r>
                        <a:rPr lang="en-US" sz="1200" b="1" kern="1200" dirty="0">
                          <a:solidFill>
                            <a:schemeClr val="lt1"/>
                          </a:solidFill>
                          <a:effectLst/>
                          <a:latin typeface="Arial" panose="020B0604020202020204" pitchFamily="34" charset="0"/>
                          <a:ea typeface="+mn-ea"/>
                          <a:cs typeface="Arial" panose="020B0604020202020204" pitchFamily="34" charset="0"/>
                        </a:rPr>
                        <a:t>Metric</a:t>
                      </a:r>
                    </a:p>
                  </a:txBody>
                  <a:tcPr marL="36830" marR="36830" marT="50292" marB="50292" anchor="ctr"/>
                </a:tc>
                <a:tc hMerge="1">
                  <a:txBody>
                    <a:bodyPr/>
                    <a:lstStyle/>
                    <a:p>
                      <a:endParaRPr lang="en-US"/>
                    </a:p>
                  </a:txBody>
                  <a:tcPr/>
                </a:tc>
                <a:tc>
                  <a:txBody>
                    <a:bodyPr/>
                    <a:lstStyle/>
                    <a:p>
                      <a:pPr marL="0" marR="0" algn="ctr">
                        <a:spcBef>
                          <a:spcPts val="0"/>
                        </a:spcBef>
                        <a:spcAft>
                          <a:spcPts val="0"/>
                        </a:spcAft>
                      </a:pPr>
                      <a:r>
                        <a:rPr lang="en-US" sz="1200" b="1" dirty="0" err="1">
                          <a:effectLst/>
                          <a:latin typeface="Arial" panose="020B0604020202020204" pitchFamily="34" charset="0"/>
                          <a:cs typeface="Arial" panose="020B0604020202020204" pitchFamily="34" charset="0"/>
                        </a:rPr>
                        <a:t>cnn</a:t>
                      </a:r>
                      <a:br>
                        <a:rPr lang="en-US" sz="1200" b="1" dirty="0">
                          <a:effectLst/>
                          <a:latin typeface="Arial" panose="020B0604020202020204" pitchFamily="34" charset="0"/>
                          <a:cs typeface="Arial" panose="020B0604020202020204" pitchFamily="34" charset="0"/>
                        </a:rPr>
                      </a:br>
                      <a:r>
                        <a:rPr lang="en-US" sz="1200" b="1" dirty="0" err="1">
                          <a:effectLst/>
                          <a:latin typeface="Arial" panose="020B0604020202020204" pitchFamily="34" charset="0"/>
                          <a:cs typeface="Arial" panose="020B0604020202020204" pitchFamily="34" charset="0"/>
                        </a:rPr>
                        <a:t>lstm</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multi</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phase</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err="1">
                          <a:effectLst/>
                          <a:latin typeface="Arial" panose="020B0604020202020204" pitchFamily="34" charset="0"/>
                          <a:cs typeface="Arial" panose="020B0604020202020204" pitchFamily="34" charset="0"/>
                        </a:rPr>
                        <a:t>resnet</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sia</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pnc98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524669613"/>
                  </a:ext>
                </a:extLst>
              </a:tr>
              <a:tr h="274320">
                <a:tc rowSpan="3">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D</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P</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A</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L</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45.17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36.70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20.36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23.45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6.98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179464069"/>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88.63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96.25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96.72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99.47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98.33</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190959956"/>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23.25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6.76</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5.50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0.97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2.54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368323308"/>
                  </a:ext>
                </a:extLst>
              </a:tr>
              <a:tr h="274320">
                <a:tc rowSpan="3">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E</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P</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C</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H</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37.67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36.34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49.83</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12.84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1.56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183494349"/>
                  </a:ext>
                </a:extLst>
              </a:tr>
              <a:tr h="274320">
                <a:tc vMerge="1">
                  <a:txBody>
                    <a:bodyPr/>
                    <a:lstStyle/>
                    <a:p>
                      <a:endParaRPr lang="en-US"/>
                    </a:p>
                  </a:txBody>
                  <a:tcPr/>
                </a:tc>
                <a:tc>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Spec</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96.56</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97.16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92.64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99.97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99.99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847224622"/>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2686.97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2221.29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5753.08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25.85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8.45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82123313"/>
                  </a:ext>
                </a:extLst>
              </a:tr>
              <a:tr h="274320">
                <a:tc rowSpan="3">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O</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V</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L</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P</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43.69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40.12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42.06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23.26</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6.39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79176330"/>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91.71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97.19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97.40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99.74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99.65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060334162"/>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20.85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6.62</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5.78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0.64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0.85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874118439"/>
                  </a:ext>
                </a:extLst>
              </a:tr>
              <a:tr h="274320">
                <a:tc rowSpan="4">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T</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A</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E</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S</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35.83</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32.27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15.34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11.38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2.04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504826510"/>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83.91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90.18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88.81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99.46</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99.42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237953242"/>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32.55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18.07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19.42</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0.99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0.87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4238716186"/>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WGT</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-53.05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-21.21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-40.71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2.59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0.83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4168807230"/>
                  </a:ext>
                </a:extLst>
              </a:tr>
            </a:tbl>
          </a:graphicData>
        </a:graphic>
      </p:graphicFrame>
      <p:graphicFrame>
        <p:nvGraphicFramePr>
          <p:cNvPr id="4" name="Table 3">
            <a:extLst>
              <a:ext uri="{FF2B5EF4-FFF2-40B4-BE49-F238E27FC236}">
                <a16:creationId xmlns:a16="http://schemas.microsoft.com/office/drawing/2014/main" id="{06A4BC74-59F9-4790-B4A8-0C6CCF55FBA9}"/>
              </a:ext>
            </a:extLst>
          </p:cNvPr>
          <p:cNvGraphicFramePr>
            <a:graphicFrameLocks noGrp="1"/>
          </p:cNvGraphicFramePr>
          <p:nvPr>
            <p:extLst>
              <p:ext uri="{D42A27DB-BD31-4B8C-83A1-F6EECF244321}">
                <p14:modId xmlns:p14="http://schemas.microsoft.com/office/powerpoint/2010/main" val="2447909076"/>
              </p:ext>
            </p:extLst>
          </p:nvPr>
        </p:nvGraphicFramePr>
        <p:xfrm>
          <a:off x="4716963" y="2389388"/>
          <a:ext cx="4205878" cy="4050792"/>
        </p:xfrm>
        <a:graphic>
          <a:graphicData uri="http://schemas.openxmlformats.org/drawingml/2006/table">
            <a:tbl>
              <a:tblPr firstRow="1" firstCol="1" bandRow="1">
                <a:tableStyleId>{5C22544A-7EE6-4342-B048-85BDC9FD1C3A}</a:tableStyleId>
              </a:tblPr>
              <a:tblGrid>
                <a:gridCol w="267512">
                  <a:extLst>
                    <a:ext uri="{9D8B030D-6E8A-4147-A177-3AD203B41FA5}">
                      <a16:colId xmlns:a16="http://schemas.microsoft.com/office/drawing/2014/main" val="1157906667"/>
                    </a:ext>
                  </a:extLst>
                </a:gridCol>
                <a:gridCol w="509950">
                  <a:extLst>
                    <a:ext uri="{9D8B030D-6E8A-4147-A177-3AD203B41FA5}">
                      <a16:colId xmlns:a16="http://schemas.microsoft.com/office/drawing/2014/main" val="3083466756"/>
                    </a:ext>
                  </a:extLst>
                </a:gridCol>
                <a:gridCol w="678991">
                  <a:extLst>
                    <a:ext uri="{9D8B030D-6E8A-4147-A177-3AD203B41FA5}">
                      <a16:colId xmlns:a16="http://schemas.microsoft.com/office/drawing/2014/main" val="4162095702"/>
                    </a:ext>
                  </a:extLst>
                </a:gridCol>
                <a:gridCol w="743088">
                  <a:extLst>
                    <a:ext uri="{9D8B030D-6E8A-4147-A177-3AD203B41FA5}">
                      <a16:colId xmlns:a16="http://schemas.microsoft.com/office/drawing/2014/main" val="1693357604"/>
                    </a:ext>
                  </a:extLst>
                </a:gridCol>
                <a:gridCol w="668779">
                  <a:extLst>
                    <a:ext uri="{9D8B030D-6E8A-4147-A177-3AD203B41FA5}">
                      <a16:colId xmlns:a16="http://schemas.microsoft.com/office/drawing/2014/main" val="1064254568"/>
                    </a:ext>
                  </a:extLst>
                </a:gridCol>
                <a:gridCol w="668779">
                  <a:extLst>
                    <a:ext uri="{9D8B030D-6E8A-4147-A177-3AD203B41FA5}">
                      <a16:colId xmlns:a16="http://schemas.microsoft.com/office/drawing/2014/main" val="2116413606"/>
                    </a:ext>
                  </a:extLst>
                </a:gridCol>
                <a:gridCol w="668779">
                  <a:extLst>
                    <a:ext uri="{9D8B030D-6E8A-4147-A177-3AD203B41FA5}">
                      <a16:colId xmlns:a16="http://schemas.microsoft.com/office/drawing/2014/main" val="2999037225"/>
                    </a:ext>
                  </a:extLst>
                </a:gridCol>
              </a:tblGrid>
              <a:tr h="457200">
                <a:tc gridSpan="2">
                  <a:txBody>
                    <a:bodyPr/>
                    <a:lstStyle/>
                    <a:p>
                      <a:pPr marL="0" marR="0" algn="ctr">
                        <a:spcBef>
                          <a:spcPts val="0"/>
                        </a:spcBef>
                        <a:spcAft>
                          <a:spcPts val="0"/>
                        </a:spcAft>
                      </a:pPr>
                      <a:r>
                        <a:rPr lang="en-US" sz="1200" b="1" kern="1200" dirty="0">
                          <a:solidFill>
                            <a:schemeClr val="lt1"/>
                          </a:solidFill>
                          <a:effectLst/>
                          <a:latin typeface="Arial" panose="020B0604020202020204" pitchFamily="34" charset="0"/>
                          <a:ea typeface="+mn-ea"/>
                          <a:cs typeface="Arial" panose="020B0604020202020204" pitchFamily="34" charset="0"/>
                        </a:rPr>
                        <a:t>Metric</a:t>
                      </a:r>
                    </a:p>
                  </a:txBody>
                  <a:tcPr marL="36830" marR="36830" marT="50292" marB="50292" anchor="ctr"/>
                </a:tc>
                <a:tc hMerge="1">
                  <a:txBody>
                    <a:bodyPr/>
                    <a:lstStyle/>
                    <a:p>
                      <a:endParaRPr lang="en-US"/>
                    </a:p>
                  </a:txBody>
                  <a:tcPr/>
                </a:tc>
                <a:tc>
                  <a:txBody>
                    <a:bodyPr/>
                    <a:lstStyle/>
                    <a:p>
                      <a:pPr marL="0" marR="0" algn="ctr">
                        <a:spcBef>
                          <a:spcPts val="0"/>
                        </a:spcBef>
                        <a:spcAft>
                          <a:spcPts val="0"/>
                        </a:spcAft>
                      </a:pPr>
                      <a:r>
                        <a:rPr lang="en-US" sz="1200" b="1" dirty="0" err="1">
                          <a:effectLst/>
                          <a:latin typeface="Arial" panose="020B0604020202020204" pitchFamily="34" charset="0"/>
                          <a:cs typeface="Arial" panose="020B0604020202020204" pitchFamily="34" charset="0"/>
                        </a:rPr>
                        <a:t>cnn</a:t>
                      </a:r>
                      <a:br>
                        <a:rPr lang="en-US" sz="1200" b="1" dirty="0">
                          <a:effectLst/>
                          <a:latin typeface="Arial" panose="020B0604020202020204" pitchFamily="34" charset="0"/>
                          <a:cs typeface="Arial" panose="020B0604020202020204" pitchFamily="34" charset="0"/>
                        </a:rPr>
                      </a:br>
                      <a:r>
                        <a:rPr lang="en-US" sz="1200" b="1" dirty="0" err="1">
                          <a:effectLst/>
                          <a:latin typeface="Arial" panose="020B0604020202020204" pitchFamily="34" charset="0"/>
                          <a:cs typeface="Arial" panose="020B0604020202020204" pitchFamily="34" charset="0"/>
                        </a:rPr>
                        <a:t>lstm</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multi</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phase</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err="1">
                          <a:effectLst/>
                          <a:latin typeface="Arial" panose="020B0604020202020204" pitchFamily="34" charset="0"/>
                          <a:cs typeface="Arial" panose="020B0604020202020204" pitchFamily="34" charset="0"/>
                        </a:rPr>
                        <a:t>resnet</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sia</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pnc98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032081094"/>
                  </a:ext>
                </a:extLst>
              </a:tr>
              <a:tr h="274320">
                <a:tc rowSpan="3">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D</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P</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A</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L</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54.79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45.01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14.29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24.07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8.61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958817290"/>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90.41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94.47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98.03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99.31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99.44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532943492"/>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21.79</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11.61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3.50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1.27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0.95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867815606"/>
                  </a:ext>
                </a:extLst>
              </a:tr>
              <a:tr h="274320">
                <a:tc rowSpan="3">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E</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P</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C</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H</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38.15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52.04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42.82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1.27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5.09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305386059"/>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98.40</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98.27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95.88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99.95</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100.00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54682181"/>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1282.04</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1391.52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3314.04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43.23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2.07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963968305"/>
                  </a:ext>
                </a:extLst>
              </a:tr>
              <a:tr h="274320">
                <a:tc rowSpan="3">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O</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V</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L</a:t>
                      </a:r>
                      <a:br>
                        <a:rPr lang="en-US" sz="1200" b="1" dirty="0">
                          <a:effectLst/>
                          <a:latin typeface="Arial" panose="020B0604020202020204" pitchFamily="34" charset="0"/>
                          <a:cs typeface="Arial" panose="020B0604020202020204" pitchFamily="34" charset="0"/>
                        </a:rPr>
                      </a:br>
                      <a:r>
                        <a:rPr lang="en-US" sz="1200" b="1" dirty="0">
                          <a:effectLst/>
                          <a:latin typeface="Arial" panose="020B0604020202020204" pitchFamily="34" charset="0"/>
                          <a:cs typeface="Arial" panose="020B0604020202020204" pitchFamily="34" charset="0"/>
                        </a:rPr>
                        <a:t>P</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51.47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44.62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37.18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23.88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8.41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40273238"/>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92.63</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95.48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98.33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99.61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99.93</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3785023545"/>
                  </a:ext>
                </a:extLst>
              </a:tr>
              <a:tr h="280416">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19.25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11.45</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3.82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0.96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0.16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251684028"/>
                  </a:ext>
                </a:extLst>
              </a:tr>
              <a:tr h="274320">
                <a:tc rowSpan="4">
                  <a:txBody>
                    <a:bodyPr/>
                    <a:lstStyle/>
                    <a:p>
                      <a:pPr marL="0" marR="0" algn="ctr">
                        <a:spcBef>
                          <a:spcPts val="0"/>
                        </a:spcBef>
                        <a:spcAft>
                          <a:spcPts val="0"/>
                        </a:spcAft>
                      </a:pPr>
                      <a:r>
                        <a:rPr lang="en-US" sz="1200" b="1">
                          <a:effectLst/>
                          <a:latin typeface="Arial" panose="020B0604020202020204" pitchFamily="34" charset="0"/>
                          <a:cs typeface="Arial" panose="020B0604020202020204" pitchFamily="34" charset="0"/>
                        </a:rPr>
                        <a:t>T</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A</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E</a:t>
                      </a:r>
                      <a:br>
                        <a:rPr lang="en-US" sz="1200" b="1">
                          <a:effectLst/>
                          <a:latin typeface="Arial" panose="020B0604020202020204" pitchFamily="34" charset="0"/>
                          <a:cs typeface="Arial" panose="020B0604020202020204" pitchFamily="34" charset="0"/>
                        </a:rPr>
                      </a:br>
                      <a:r>
                        <a:rPr lang="en-US" sz="1200" b="1">
                          <a:effectLst/>
                          <a:latin typeface="Arial" panose="020B0604020202020204" pitchFamily="34" charset="0"/>
                          <a:cs typeface="Arial" panose="020B0604020202020204" pitchFamily="34" charset="0"/>
                        </a:rPr>
                        <a:t>S</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50292" marB="50292" anchor="ct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Sens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39.46</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37.80</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10.97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12.37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2.04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423990358"/>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Spec</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87.49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91.29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93.51</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99.22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99.90</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293630414"/>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FPs</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28.21</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18.39</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11.82</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1.44</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0.17</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2854840688"/>
                  </a:ext>
                </a:extLst>
              </a:tr>
              <a:tr h="274320">
                <a:tc vMerge="1">
                  <a:txBody>
                    <a:bodyPr/>
                    <a:lstStyle/>
                    <a:p>
                      <a:endParaRPr lang="en-US"/>
                    </a:p>
                  </a:txBody>
                  <a:tcPr/>
                </a:tc>
                <a:tc>
                  <a:txBody>
                    <a:bodyPr/>
                    <a:lstStyle/>
                    <a:p>
                      <a:pPr marL="0" marR="0" algn="ctr">
                        <a:spcBef>
                          <a:spcPts val="0"/>
                        </a:spcBef>
                        <a:spcAft>
                          <a:spcPts val="0"/>
                        </a:spcAft>
                      </a:pPr>
                      <a:r>
                        <a:rPr lang="en-US" sz="1200" b="1" dirty="0">
                          <a:effectLst/>
                          <a:latin typeface="Arial" panose="020B0604020202020204" pitchFamily="34" charset="0"/>
                          <a:cs typeface="Arial" panose="020B0604020202020204" pitchFamily="34" charset="0"/>
                        </a:rPr>
                        <a:t>WGT</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-38.57</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-16.58</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a:effectLst/>
                          <a:latin typeface="Arial" panose="020B0604020202020204" pitchFamily="34" charset="0"/>
                          <a:cs typeface="Arial" panose="020B0604020202020204" pitchFamily="34" charset="0"/>
                        </a:rPr>
                        <a:t>-26.08</a:t>
                      </a:r>
                      <a:endParaRPr lang="en-US" sz="12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2.46</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tc>
                  <a:txBody>
                    <a:bodyPr/>
                    <a:lstStyle/>
                    <a:p>
                      <a:pPr marL="0" marR="0" algn="r">
                        <a:spcBef>
                          <a:spcPts val="0"/>
                        </a:spcBef>
                        <a:spcAft>
                          <a:spcPts val="0"/>
                        </a:spcAft>
                      </a:pPr>
                      <a:r>
                        <a:rPr lang="en-US" sz="1200" b="1" dirty="0">
                          <a:effectLst/>
                          <a:latin typeface="Arial" panose="020B0604020202020204" pitchFamily="34" charset="0"/>
                          <a:cs typeface="Arial" panose="020B0604020202020204" pitchFamily="34" charset="0"/>
                        </a:rPr>
                        <a:t>0.82</a:t>
                      </a:r>
                      <a:endParaRPr lang="en-US" sz="12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18415" marB="18415" anchor="ctr"/>
                </a:tc>
                <a:extLst>
                  <a:ext uri="{0D108BD9-81ED-4DB2-BD59-A6C34878D82A}">
                    <a16:rowId xmlns:a16="http://schemas.microsoft.com/office/drawing/2014/main" val="1704740317"/>
                  </a:ext>
                </a:extLst>
              </a:tr>
            </a:tbl>
          </a:graphicData>
        </a:graphic>
      </p:graphicFrame>
      <p:sp>
        <p:nvSpPr>
          <p:cNvPr id="8" name="Rectangle: Rounded Corners 7">
            <a:extLst>
              <a:ext uri="{FF2B5EF4-FFF2-40B4-BE49-F238E27FC236}">
                <a16:creationId xmlns:a16="http://schemas.microsoft.com/office/drawing/2014/main" id="{34D0C742-0B0B-41BA-8541-6A26AC00B864}"/>
              </a:ext>
            </a:extLst>
          </p:cNvPr>
          <p:cNvSpPr/>
          <p:nvPr/>
        </p:nvSpPr>
        <p:spPr>
          <a:xfrm>
            <a:off x="2514600" y="4495800"/>
            <a:ext cx="1981200" cy="27432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134737E-0977-40EE-B2FE-6F1FB82C8E2B}"/>
              </a:ext>
            </a:extLst>
          </p:cNvPr>
          <p:cNvSpPr/>
          <p:nvPr/>
        </p:nvSpPr>
        <p:spPr>
          <a:xfrm>
            <a:off x="2514600" y="5029200"/>
            <a:ext cx="1981200" cy="27432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87D6D2C-104A-4A7D-9A61-4F096A958E73}"/>
              </a:ext>
            </a:extLst>
          </p:cNvPr>
          <p:cNvSpPr/>
          <p:nvPr/>
        </p:nvSpPr>
        <p:spPr>
          <a:xfrm>
            <a:off x="7010400" y="4495800"/>
            <a:ext cx="1981200" cy="27432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035D402-4224-4835-876E-5E0FFC7609C8}"/>
              </a:ext>
            </a:extLst>
          </p:cNvPr>
          <p:cNvSpPr/>
          <p:nvPr/>
        </p:nvSpPr>
        <p:spPr>
          <a:xfrm>
            <a:off x="7010400" y="5059680"/>
            <a:ext cx="1981200" cy="27432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6781B90D-1F78-3D42-BA77-D72CCE03AEED}"/>
              </a:ext>
            </a:extLst>
          </p:cNvPr>
          <p:cNvSpPr txBox="1">
            <a:spLocks/>
          </p:cNvSpPr>
          <p:nvPr/>
        </p:nvSpPr>
        <p:spPr>
          <a:xfrm>
            <a:off x="228600" y="1981200"/>
            <a:ext cx="8686800" cy="30245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9388" indent="-179388">
              <a:spcBef>
                <a:spcPts val="0"/>
              </a:spcBef>
              <a:buFont typeface="Arial" panose="020B0604020202020204" pitchFamily="34" charset="0"/>
              <a:buChar char="•"/>
            </a:pPr>
            <a:endParaRPr lang="en-US" sz="1800" b="1"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EB1EB592-1387-7C4F-B39B-83EA4A36C0E9}"/>
              </a:ext>
            </a:extLst>
          </p:cNvPr>
          <p:cNvSpPr txBox="1">
            <a:spLocks/>
          </p:cNvSpPr>
          <p:nvPr/>
        </p:nvSpPr>
        <p:spPr>
          <a:xfrm>
            <a:off x="208281" y="614196"/>
            <a:ext cx="8686800" cy="129274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9388" indent="-179388">
              <a:spcBef>
                <a:spcPts val="0"/>
              </a:spcBef>
              <a:spcAft>
                <a:spcPts val="900"/>
              </a:spcAft>
              <a:buFont typeface="Arial" panose="020B0604020202020204" pitchFamily="34" charset="0"/>
              <a:buChar char="•"/>
            </a:pPr>
            <a:r>
              <a:rPr lang="en-US" sz="1800" b="1" dirty="0">
                <a:latin typeface="Arial" panose="020B0604020202020204" pitchFamily="34" charset="0"/>
                <a:cs typeface="Arial" panose="020B0604020202020204" pitchFamily="34" charset="0"/>
              </a:rPr>
              <a:t>Comparison with two top systems in the Neureka</a:t>
            </a:r>
            <a:r>
              <a:rPr lang="en-US" sz="1800" b="1" baseline="30000" dirty="0">
                <a:latin typeface="Arial" panose="020B0604020202020204" pitchFamily="34" charset="0"/>
                <a:cs typeface="Arial" panose="020B0604020202020204" pitchFamily="34" charset="0"/>
              </a:rPr>
              <a:t>TM</a:t>
            </a:r>
            <a:r>
              <a:rPr lang="en-US" sz="1800" b="1" dirty="0">
                <a:latin typeface="Arial" panose="020B0604020202020204" pitchFamily="34" charset="0"/>
                <a:cs typeface="Arial" panose="020B0604020202020204" pitchFamily="34" charset="0"/>
              </a:rPr>
              <a:t>  2020 Epilepsy Challenge.</a:t>
            </a:r>
          </a:p>
          <a:p>
            <a:pPr marL="179388" indent="-179388">
              <a:spcBef>
                <a:spcPts val="0"/>
              </a:spcBef>
              <a:spcAft>
                <a:spcPts val="900"/>
              </a:spcAft>
              <a:buFont typeface="Arial" panose="020B0604020202020204" pitchFamily="34" charset="0"/>
              <a:buChar char="•"/>
            </a:pPr>
            <a:r>
              <a:rPr lang="en-US" sz="1800" b="1" dirty="0">
                <a:latin typeface="Arial" panose="020B0604020202020204" pitchFamily="34" charset="0"/>
                <a:cs typeface="Arial" panose="020B0604020202020204" pitchFamily="34" charset="0"/>
              </a:rPr>
              <a:t>ResNet still lags the two best performing systems (sia and pnc98).</a:t>
            </a:r>
          </a:p>
          <a:p>
            <a:pPr marL="179388" indent="-179388">
              <a:spcBef>
                <a:spcPts val="0"/>
              </a:spcBef>
              <a:spcAft>
                <a:spcPts val="900"/>
              </a:spcAft>
              <a:buFont typeface="Arial" panose="020B0604020202020204" pitchFamily="34" charset="0"/>
              <a:buChar char="•"/>
            </a:pPr>
            <a:r>
              <a:rPr lang="en-US" sz="1800" b="1" dirty="0">
                <a:latin typeface="Arial" panose="020B0604020202020204" pitchFamily="34" charset="0"/>
                <a:cs typeface="Arial" panose="020B0604020202020204" pitchFamily="34" charset="0"/>
              </a:rPr>
              <a:t>The ResNet system runs faster than real time with a latency of 300 </a:t>
            </a:r>
            <a:r>
              <a:rPr lang="en-US" sz="1800" b="1" dirty="0" err="1">
                <a:latin typeface="Arial" panose="020B0604020202020204" pitchFamily="34" charset="0"/>
                <a:cs typeface="Arial" panose="020B0604020202020204" pitchFamily="34" charset="0"/>
              </a:rPr>
              <a:t>ms.</a:t>
            </a:r>
            <a:r>
              <a:rPr lang="en-US" sz="1800" b="1" dirty="0">
                <a:latin typeface="Arial" panose="020B0604020202020204" pitchFamily="34" charset="0"/>
                <a:cs typeface="Arial" panose="020B0604020202020204" pitchFamily="34" charset="0"/>
              </a:rPr>
              <a:t> The competition systems are non-real-time with infinite latency.</a:t>
            </a:r>
          </a:p>
        </p:txBody>
      </p:sp>
    </p:spTree>
    <p:extLst>
      <p:ext uri="{BB962C8B-B14F-4D97-AF65-F5344CB8AC3E}">
        <p14:creationId xmlns:p14="http://schemas.microsoft.com/office/powerpoint/2010/main" val="418199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1200"/>
                                        <p:tgtEl>
                                          <p:spTgt spid="9"/>
                                        </p:tgtEl>
                                      </p:cBhvr>
                                    </p:animEffect>
                                  </p:childTnLst>
                                </p:cTn>
                              </p:par>
                            </p:childTnLst>
                          </p:cTn>
                        </p:par>
                        <p:par>
                          <p:cTn id="14" fill="hold">
                            <p:stCondLst>
                              <p:cond delay="2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Conclusions</a:t>
            </a:r>
          </a:p>
        </p:txBody>
      </p:sp>
      <p:graphicFrame>
        <p:nvGraphicFramePr>
          <p:cNvPr id="5" name="Diagram 4">
            <a:extLst>
              <a:ext uri="{FF2B5EF4-FFF2-40B4-BE49-F238E27FC236}">
                <a16:creationId xmlns:a16="http://schemas.microsoft.com/office/drawing/2014/main" id="{94EFC355-FDE8-4126-9151-B74461119348}"/>
              </a:ext>
            </a:extLst>
          </p:cNvPr>
          <p:cNvGraphicFramePr/>
          <p:nvPr>
            <p:extLst>
              <p:ext uri="{D42A27DB-BD31-4B8C-83A1-F6EECF244321}">
                <p14:modId xmlns:p14="http://schemas.microsoft.com/office/powerpoint/2010/main" val="3175346075"/>
              </p:ext>
            </p:extLst>
          </p:nvPr>
        </p:nvGraphicFramePr>
        <p:xfrm>
          <a:off x="5715000" y="457200"/>
          <a:ext cx="3291840" cy="292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C071FAE-EA0D-4370-AFBF-6FA32AF89A1A}"/>
              </a:ext>
            </a:extLst>
          </p:cNvPr>
          <p:cNvSpPr txBox="1"/>
          <p:nvPr/>
        </p:nvSpPr>
        <p:spPr>
          <a:xfrm>
            <a:off x="228600" y="620332"/>
            <a:ext cx="8686800" cy="5609228"/>
          </a:xfrm>
          <a:prstGeom prst="rect">
            <a:avLst/>
          </a:prstGeom>
          <a:noFill/>
        </p:spPr>
        <p:txBody>
          <a:bodyPr wrap="square" rtlCol="0">
            <a:spAutoFit/>
          </a:bodyPr>
          <a:lstStyle/>
          <a:p>
            <a:pPr marL="179388" indent="-179388">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Transfer deep learning is used to improve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spatiotemporal modeling and accelerate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convergence during training.</a:t>
            </a:r>
          </a:p>
          <a:p>
            <a:pPr marL="179388" indent="-179388">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Through the optimization of three critical</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parameters:</a:t>
            </a:r>
          </a:p>
          <a:p>
            <a:pPr marL="409575" indent="-230188">
              <a:spcAft>
                <a:spcPts val="300"/>
              </a:spcAft>
              <a:buFont typeface="Wingdings" pitchFamily="2" charset="2"/>
              <a:buChar char="§"/>
            </a:pPr>
            <a:r>
              <a:rPr lang="en-US" b="1" dirty="0">
                <a:latin typeface="Arial" panose="020B0604020202020204" pitchFamily="34" charset="0"/>
                <a:cs typeface="Arial" panose="020B0604020202020204" pitchFamily="34" charset="0"/>
              </a:rPr>
              <a:t>Sensitivity</a:t>
            </a:r>
          </a:p>
          <a:p>
            <a:pPr marL="409575" indent="-230188">
              <a:spcAft>
                <a:spcPts val="300"/>
              </a:spcAft>
              <a:buFont typeface="Wingdings" pitchFamily="2" charset="2"/>
              <a:buChar char="§"/>
            </a:pPr>
            <a:r>
              <a:rPr lang="en-US" b="1" dirty="0">
                <a:latin typeface="Arial" panose="020B0604020202020204" pitchFamily="34" charset="0"/>
                <a:cs typeface="Arial" panose="020B0604020202020204" pitchFamily="34" charset="0"/>
              </a:rPr>
              <a:t>False Alarm Rate</a:t>
            </a:r>
          </a:p>
          <a:p>
            <a:pPr marL="409575" indent="-230188">
              <a:spcAft>
                <a:spcPts val="600"/>
              </a:spcAft>
              <a:buFont typeface="Wingdings" pitchFamily="2" charset="2"/>
              <a:buChar char="§"/>
            </a:pPr>
            <a:r>
              <a:rPr lang="en-US" b="1" dirty="0">
                <a:latin typeface="Arial" panose="020B0604020202020204" pitchFamily="34" charset="0"/>
                <a:cs typeface="Arial" panose="020B0604020202020204" pitchFamily="34" charset="0"/>
              </a:rPr>
              <a:t>Detection Latency</a:t>
            </a:r>
          </a:p>
          <a:p>
            <a:pPr marL="179387">
              <a:spcAft>
                <a:spcPts val="600"/>
              </a:spcAft>
            </a:pPr>
            <a:r>
              <a:rPr lang="en-US" b="1" dirty="0">
                <a:latin typeface="Arial" panose="020B0604020202020204" pitchFamily="34" charset="0"/>
                <a:cs typeface="Arial" panose="020B0604020202020204" pitchFamily="34" charset="0"/>
              </a:rPr>
              <a:t>real-time performance comparable to offline systems,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can be achieved on v1.5.2 of the TUH EEG Seizure Detection Corpus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without sacrificing performance:</a:t>
            </a:r>
          </a:p>
          <a:p>
            <a:pPr marL="409575" indent="-230188">
              <a:spcAft>
                <a:spcPts val="300"/>
              </a:spcAft>
              <a:buFont typeface="Wingdings" pitchFamily="2" charset="2"/>
              <a:buChar char="§"/>
            </a:pPr>
            <a:r>
              <a:rPr lang="en-US" b="1" dirty="0">
                <a:latin typeface="Arial" panose="020B0604020202020204" pitchFamily="34" charset="0"/>
                <a:cs typeface="Arial" panose="020B0604020202020204" pitchFamily="34" charset="0"/>
              </a:rPr>
              <a:t>Sensitivity: 42.05%</a:t>
            </a:r>
          </a:p>
          <a:p>
            <a:pPr marL="409575" indent="-230188">
              <a:spcAft>
                <a:spcPts val="1200"/>
              </a:spcAft>
              <a:buFont typeface="Wingdings" pitchFamily="2" charset="2"/>
              <a:buChar char="§"/>
            </a:pPr>
            <a:r>
              <a:rPr lang="en-US" b="1" dirty="0">
                <a:latin typeface="Arial" panose="020B0604020202020204" pitchFamily="34" charset="0"/>
                <a:cs typeface="Arial" panose="020B0604020202020204" pitchFamily="34" charset="0"/>
              </a:rPr>
              <a:t>False Alarm Rate: 5.78 false alarms per 24 hours</a:t>
            </a:r>
          </a:p>
          <a:p>
            <a:pPr marL="179388" indent="-179388">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While the number of samples in our database is relatively large, we do observe overfitting tendencies on the training dataset.</a:t>
            </a:r>
          </a:p>
          <a:p>
            <a:pPr marL="179388" indent="-179388">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Though cross-validation was used, we plan to explore other pretrained ImageNet networks to avoid overfitting and improve generalization.</a:t>
            </a:r>
          </a:p>
        </p:txBody>
      </p:sp>
    </p:spTree>
    <p:extLst>
      <p:ext uri="{BB962C8B-B14F-4D97-AF65-F5344CB8AC3E}">
        <p14:creationId xmlns:p14="http://schemas.microsoft.com/office/powerpoint/2010/main" val="1867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92369"/>
          </a:xfrm>
        </p:spPr>
        <p:txBody>
          <a:bodyPr lIns="182880"/>
          <a:lstStyle/>
          <a:p>
            <a:r>
              <a:rPr lang="en-US" dirty="0"/>
              <a:t>Acknowledgments</a:t>
            </a:r>
          </a:p>
        </p:txBody>
      </p:sp>
      <p:sp>
        <p:nvSpPr>
          <p:cNvPr id="3" name="Content Placeholder 2"/>
          <p:cNvSpPr>
            <a:spLocks noGrp="1"/>
          </p:cNvSpPr>
          <p:nvPr>
            <p:ph idx="1"/>
          </p:nvPr>
        </p:nvSpPr>
        <p:spPr>
          <a:xfrm>
            <a:off x="195869" y="675380"/>
            <a:ext cx="8719698" cy="5780103"/>
          </a:xfrm>
        </p:spPr>
        <p:txBody>
          <a:bodyPr lIns="0" tIns="0" rIns="0" bIns="0"/>
          <a:lstStyle/>
          <a:p>
            <a:pPr marL="228600" indent="-228600" algn="just">
              <a:spcBef>
                <a:spcPts val="0"/>
              </a:spcBef>
              <a:spcAft>
                <a:spcPts val="1200"/>
              </a:spcAft>
            </a:pPr>
            <a:r>
              <a:rPr lang="en-US" sz="1800" b="1" dirty="0">
                <a:latin typeface="Arial" panose="020B0604020202020204" pitchFamily="34" charset="0"/>
                <a:cs typeface="Arial" panose="020B0604020202020204" pitchFamily="34" charset="0"/>
              </a:rPr>
              <a:t>This material is based upon work supported by the National Science Foundation under Grant No. IIP‑1827565. Any opinions, findings, and conclusions or recommendations expressed in this material are those of the author(s) and do not necessarily reflect the views of the National Science Foundation.</a:t>
            </a:r>
          </a:p>
          <a:p>
            <a:pPr marL="228600" indent="-228600" algn="just">
              <a:spcBef>
                <a:spcPts val="0"/>
              </a:spcBef>
              <a:spcAft>
                <a:spcPts val="1200"/>
              </a:spcAft>
            </a:pPr>
            <a:r>
              <a:rPr lang="en-US" sz="1800" b="1" dirty="0">
                <a:latin typeface="Arial" panose="020B0604020202020204" pitchFamily="34" charset="0"/>
                <a:cs typeface="Arial" panose="020B0604020202020204" pitchFamily="34" charset="0"/>
              </a:rPr>
              <a:t>The TUH EEG Corpus effort was initially funded by (1) the Defense Advanced Research Projects Agency (DARPA) MTO under the auspices of Dr. Doug Weber through the Contract No. D13AP00065, (2) Temple University’s College of Engineering and (3) Temple University’s Office of the Senior Vice-Provost for Research. A number of funding agencies including the National Science Foundation and the National Institutes of Health have since contributed to its development.</a:t>
            </a:r>
          </a:p>
          <a:p>
            <a:pPr marL="228600" indent="-228600" algn="just">
              <a:spcBef>
                <a:spcPts val="0"/>
              </a:spcBef>
              <a:spcAft>
                <a:spcPts val="600"/>
              </a:spcAft>
            </a:pPr>
            <a:r>
              <a:rPr lang="en-US" sz="1800" b="1" dirty="0">
                <a:latin typeface="Arial" panose="020B0604020202020204" pitchFamily="34" charset="0"/>
                <a:cs typeface="Arial" panose="020B0604020202020204" pitchFamily="34" charset="0"/>
              </a:rPr>
              <a:t>NEDC’s data and resources are freely available at:</a:t>
            </a:r>
          </a:p>
          <a:p>
            <a:pPr marL="0" indent="0" algn="ctr">
              <a:spcBef>
                <a:spcPts val="0"/>
              </a:spcBef>
              <a:spcAft>
                <a:spcPts val="1200"/>
              </a:spcAft>
              <a:buNone/>
            </a:pPr>
            <a:r>
              <a:rPr lang="en-US" sz="1800" b="1" i="1" dirty="0">
                <a:latin typeface="Arial" panose="020B0604020202020204" pitchFamily="34" charset="0"/>
                <a:cs typeface="Arial" panose="020B0604020202020204" pitchFamily="34" charset="0"/>
              </a:rPr>
              <a:t>https://www.isip.piconepress.com/projects/tuh_eeg/html/</a:t>
            </a:r>
            <a:r>
              <a:rPr lang="en-US" sz="1800" b="1" i="1" dirty="0" err="1">
                <a:latin typeface="Arial" panose="020B0604020202020204" pitchFamily="34" charset="0"/>
                <a:cs typeface="Arial" panose="020B0604020202020204" pitchFamily="34" charset="0"/>
              </a:rPr>
              <a:t>downloads.shtml</a:t>
            </a:r>
            <a:endParaRPr lang="en-US" sz="1800" b="1" i="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319978" y="5718073"/>
            <a:ext cx="732037" cy="732037"/>
          </a:xfrm>
          <a:prstGeom prst="rect">
            <a:avLst/>
          </a:prstGeom>
        </p:spPr>
      </p:pic>
      <p:pic>
        <p:nvPicPr>
          <p:cNvPr id="5" name="Picture 4"/>
          <p:cNvPicPr>
            <a:picLocks noChangeAspect="1"/>
          </p:cNvPicPr>
          <p:nvPr/>
        </p:nvPicPr>
        <p:blipFill>
          <a:blip r:embed="rId3"/>
          <a:stretch>
            <a:fillRect/>
          </a:stretch>
        </p:blipFill>
        <p:spPr>
          <a:xfrm>
            <a:off x="6230092" y="5712699"/>
            <a:ext cx="742784" cy="742784"/>
          </a:xfrm>
          <a:prstGeom prst="rect">
            <a:avLst/>
          </a:prstGeom>
        </p:spPr>
      </p:pic>
      <p:pic>
        <p:nvPicPr>
          <p:cNvPr id="6" name="Picture 5"/>
          <p:cNvPicPr>
            <a:picLocks noChangeAspect="1"/>
          </p:cNvPicPr>
          <p:nvPr/>
        </p:nvPicPr>
        <p:blipFill rotWithShape="1">
          <a:blip r:embed="rId4"/>
          <a:srcRect l="18135" t="11805" r="12852" b="13634"/>
          <a:stretch/>
        </p:blipFill>
        <p:spPr>
          <a:xfrm>
            <a:off x="8307907" y="5742533"/>
            <a:ext cx="603976" cy="683117"/>
          </a:xfrm>
          <a:prstGeom prst="rect">
            <a:avLst/>
          </a:prstGeom>
        </p:spPr>
      </p:pic>
      <p:pic>
        <p:nvPicPr>
          <p:cNvPr id="7" name="Picture 6"/>
          <p:cNvPicPr>
            <a:picLocks noChangeAspect="1"/>
          </p:cNvPicPr>
          <p:nvPr/>
        </p:nvPicPr>
        <p:blipFill>
          <a:blip r:embed="rId5"/>
          <a:stretch>
            <a:fillRect/>
          </a:stretch>
        </p:blipFill>
        <p:spPr>
          <a:xfrm>
            <a:off x="7150953" y="5818396"/>
            <a:ext cx="978877" cy="531390"/>
          </a:xfrm>
          <a:prstGeom prst="rect">
            <a:avLst/>
          </a:prstGeom>
        </p:spPr>
      </p:pic>
    </p:spTree>
    <p:extLst>
      <p:ext uri="{BB962C8B-B14F-4D97-AF65-F5344CB8AC3E}">
        <p14:creationId xmlns:p14="http://schemas.microsoft.com/office/powerpoint/2010/main" val="1624890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698938B-C7A7-4120-A9A0-7A611986DA1B}"/>
              </a:ext>
            </a:extLst>
          </p:cNvPr>
          <p:cNvSpPr txBox="1">
            <a:spLocks/>
          </p:cNvSpPr>
          <p:nvPr/>
        </p:nvSpPr>
        <p:spPr>
          <a:xfrm>
            <a:off x="1" y="647703"/>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endParaRPr lang="en-US" sz="1800" b="1"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88FA6D7B-5E69-4F30-8738-0F0A26C9C535}"/>
              </a:ext>
            </a:extLst>
          </p:cNvPr>
          <p:cNvSpPr txBox="1">
            <a:spLocks/>
          </p:cNvSpPr>
          <p:nvPr/>
        </p:nvSpPr>
        <p:spPr>
          <a:xfrm>
            <a:off x="250372" y="647703"/>
            <a:ext cx="8675914" cy="572248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indent="-182558">
              <a:spcBef>
                <a:spcPts val="0"/>
              </a:spcBef>
              <a:spcAft>
                <a:spcPts val="1200"/>
              </a:spcAft>
              <a:buFont typeface="Arial" charset="0"/>
              <a:buChar char="•"/>
            </a:pPr>
            <a:endParaRPr lang="en-US" sz="1800" b="1" dirty="0">
              <a:latin typeface="Arial" charset="0"/>
              <a:cs typeface="Arial" charset="0"/>
            </a:endParaRPr>
          </a:p>
          <a:p>
            <a:pPr marL="182558" indent="-182558">
              <a:spcBef>
                <a:spcPts val="0"/>
              </a:spcBef>
              <a:spcAft>
                <a:spcPts val="1200"/>
              </a:spcAft>
              <a:buFont typeface="Arial" charset="0"/>
              <a:buChar char="•"/>
            </a:pPr>
            <a:endParaRPr lang="en-US" sz="1800" b="1" dirty="0">
              <a:latin typeface="Arial" charset="0"/>
              <a:cs typeface="Arial" charset="0"/>
            </a:endParaRPr>
          </a:p>
          <a:p>
            <a:pPr marL="182558" indent="-182558">
              <a:spcBef>
                <a:spcPts val="0"/>
              </a:spcBef>
              <a:spcAft>
                <a:spcPts val="1200"/>
              </a:spcAft>
              <a:buFont typeface="Arial" charset="0"/>
              <a:buChar char="•"/>
            </a:pPr>
            <a:endParaRPr lang="en-US" sz="1800" b="1" dirty="0">
              <a:latin typeface="Arial" charset="0"/>
              <a:cs typeface="Arial" charset="0"/>
            </a:endParaRPr>
          </a:p>
          <a:p>
            <a:pPr>
              <a:spcBef>
                <a:spcPts val="0"/>
              </a:spcBef>
            </a:pPr>
            <a:endParaRPr lang="en-US" sz="2000" b="1"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1707E6FC-8A80-41E5-932C-F43D3D4CABDE}"/>
              </a:ext>
            </a:extLst>
          </p:cNvPr>
          <p:cNvSpPr txBox="1">
            <a:spLocks/>
          </p:cNvSpPr>
          <p:nvPr/>
        </p:nvSpPr>
        <p:spPr>
          <a:xfrm>
            <a:off x="228600" y="609601"/>
            <a:ext cx="8697686" cy="5908769"/>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1200"/>
              </a:spcAft>
              <a:buFont typeface="+mj-lt"/>
              <a:buAutoNum type="arabicPeriod"/>
            </a:pPr>
            <a:r>
              <a:rPr lang="en-US" sz="1800" b="1" dirty="0">
                <a:latin typeface="Arial" charset="0"/>
                <a:cs typeface="Arial" charset="0"/>
              </a:rPr>
              <a:t>Y. Roy, R. </a:t>
            </a:r>
            <a:r>
              <a:rPr lang="en-US" sz="1800" b="1" dirty="0" err="1">
                <a:latin typeface="Arial" charset="0"/>
                <a:cs typeface="Arial" charset="0"/>
              </a:rPr>
              <a:t>Iskander</a:t>
            </a:r>
            <a:r>
              <a:rPr lang="en-US" sz="1800" b="1" dirty="0">
                <a:latin typeface="Arial" charset="0"/>
                <a:cs typeface="Arial" charset="0"/>
              </a:rPr>
              <a:t>, and J. </a:t>
            </a:r>
            <a:r>
              <a:rPr lang="en-US" sz="1800" b="1" dirty="0" err="1">
                <a:latin typeface="Arial" charset="0"/>
                <a:cs typeface="Arial" charset="0"/>
              </a:rPr>
              <a:t>Picone</a:t>
            </a:r>
            <a:r>
              <a:rPr lang="en-US" sz="1800" b="1" dirty="0">
                <a:latin typeface="Arial" charset="0"/>
                <a:cs typeface="Arial" charset="0"/>
              </a:rPr>
              <a:t>, “The </a:t>
            </a:r>
            <a:r>
              <a:rPr lang="en-US" sz="1800" b="1" dirty="0" err="1">
                <a:latin typeface="Arial" charset="0"/>
                <a:cs typeface="Arial" charset="0"/>
              </a:rPr>
              <a:t>NeurekaTM</a:t>
            </a:r>
            <a:r>
              <a:rPr lang="en-US" sz="1800" b="1" dirty="0">
                <a:latin typeface="Arial" charset="0"/>
                <a:cs typeface="Arial" charset="0"/>
              </a:rPr>
              <a:t> 2020 Epilepsy Challenge,” </a:t>
            </a:r>
            <a:r>
              <a:rPr lang="en-US" sz="1800" b="1" dirty="0" err="1">
                <a:latin typeface="Arial" charset="0"/>
                <a:cs typeface="Arial" charset="0"/>
              </a:rPr>
              <a:t>NeuroTechX</a:t>
            </a:r>
            <a:r>
              <a:rPr lang="en-US" sz="1800" b="1" dirty="0">
                <a:latin typeface="Arial" charset="0"/>
                <a:cs typeface="Arial" charset="0"/>
              </a:rPr>
              <a:t>, 2020. [Online]. Available: </a:t>
            </a:r>
            <a:r>
              <a:rPr lang="en-US" sz="1800" b="1" i="1" dirty="0">
                <a:latin typeface="Arial" charset="0"/>
                <a:cs typeface="Arial" charset="0"/>
              </a:rPr>
              <a:t>https://neureka-challenge.com/</a:t>
            </a:r>
            <a:r>
              <a:rPr lang="en-US" sz="1800" b="1" dirty="0">
                <a:latin typeface="Arial" charset="0"/>
                <a:cs typeface="Arial" charset="0"/>
              </a:rPr>
              <a:t>. [Accessed: 16-Apr-2020].</a:t>
            </a:r>
          </a:p>
          <a:p>
            <a:pPr lvl="0">
              <a:spcBef>
                <a:spcPts val="0"/>
              </a:spcBef>
              <a:spcAft>
                <a:spcPts val="1200"/>
              </a:spcAft>
              <a:buFont typeface="+mj-lt"/>
              <a:buAutoNum type="arabicPeriod"/>
            </a:pPr>
            <a:r>
              <a:rPr lang="en-US" sz="1800" b="1" dirty="0">
                <a:latin typeface="Arial" charset="0"/>
                <a:cs typeface="Arial" charset="0"/>
              </a:rPr>
              <a:t>V. Shah, I. Obeid, J. </a:t>
            </a:r>
            <a:r>
              <a:rPr lang="en-US" sz="1800" b="1" dirty="0" err="1">
                <a:latin typeface="Arial" charset="0"/>
                <a:cs typeface="Arial" charset="0"/>
              </a:rPr>
              <a:t>Picone</a:t>
            </a:r>
            <a:r>
              <a:rPr lang="en-US" sz="1800" b="1" dirty="0">
                <a:latin typeface="Arial" charset="0"/>
                <a:cs typeface="Arial" charset="0"/>
              </a:rPr>
              <a:t>, G. </a:t>
            </a:r>
            <a:r>
              <a:rPr lang="en-US" sz="1800" b="1" dirty="0" err="1">
                <a:latin typeface="Arial" charset="0"/>
                <a:cs typeface="Arial" charset="0"/>
              </a:rPr>
              <a:t>Ekladious</a:t>
            </a:r>
            <a:r>
              <a:rPr lang="en-US" sz="1800" b="1" dirty="0">
                <a:latin typeface="Arial" charset="0"/>
                <a:cs typeface="Arial" charset="0"/>
              </a:rPr>
              <a:t>, R. </a:t>
            </a:r>
            <a:r>
              <a:rPr lang="en-US" sz="1800" b="1" dirty="0" err="1">
                <a:latin typeface="Arial" charset="0"/>
                <a:cs typeface="Arial" charset="0"/>
              </a:rPr>
              <a:t>Iskander</a:t>
            </a:r>
            <a:r>
              <a:rPr lang="en-US" sz="1800" b="1" dirty="0">
                <a:latin typeface="Arial" charset="0"/>
                <a:cs typeface="Arial" charset="0"/>
              </a:rPr>
              <a:t>, and Y. Roy, “Validation of Temporal Scoring Metrics for Automatic Seizure Detection,” in </a:t>
            </a:r>
            <a:r>
              <a:rPr lang="en-US" sz="1800" b="1" i="1" dirty="0">
                <a:latin typeface="Arial" charset="0"/>
                <a:cs typeface="Arial" charset="0"/>
              </a:rPr>
              <a:t>Proceedings of the IEEE Signal Processing in Medicine and Biology Symposium</a:t>
            </a:r>
            <a:r>
              <a:rPr lang="en-US" sz="1800" b="1" dirty="0">
                <a:latin typeface="Arial" charset="0"/>
                <a:cs typeface="Arial" charset="0"/>
              </a:rPr>
              <a:t> (SPMB), 2020, pp. 1‑5. </a:t>
            </a:r>
            <a:r>
              <a:rPr lang="en-US" sz="1800" b="1" i="1" dirty="0">
                <a:latin typeface="Arial" charset="0"/>
                <a:cs typeface="Arial" charset="0"/>
              </a:rPr>
              <a:t>https://ieeexplore.ieee.org/abstract/document/9353631</a:t>
            </a:r>
            <a:r>
              <a:rPr lang="en-US" sz="1800" b="1" dirty="0">
                <a:latin typeface="Arial" charset="0"/>
                <a:cs typeface="Arial" charset="0"/>
              </a:rPr>
              <a:t>.</a:t>
            </a:r>
          </a:p>
          <a:p>
            <a:pPr lvl="0">
              <a:spcBef>
                <a:spcPts val="0"/>
              </a:spcBef>
              <a:spcAft>
                <a:spcPts val="1200"/>
              </a:spcAft>
              <a:buFont typeface="+mj-lt"/>
              <a:buAutoNum type="arabicPeriod"/>
            </a:pPr>
            <a:r>
              <a:rPr lang="en-US" sz="1800" b="1" dirty="0">
                <a:latin typeface="Arial" charset="0"/>
                <a:cs typeface="Arial" charset="0"/>
              </a:rPr>
              <a:t>M. Golmohammadi, </a:t>
            </a:r>
            <a:r>
              <a:rPr lang="en-US" sz="1800" b="1" i="1" dirty="0">
                <a:latin typeface="Arial" charset="0"/>
                <a:cs typeface="Arial" charset="0"/>
              </a:rPr>
              <a:t>Deep Architectures for Spatio-Temporal Sequence Recognition With Applications in Automatic Seizure Detection</a:t>
            </a:r>
            <a:r>
              <a:rPr lang="en-US" sz="1800" b="1" dirty="0">
                <a:latin typeface="Arial" charset="0"/>
                <a:cs typeface="Arial" charset="0"/>
              </a:rPr>
              <a:t>, Temple University, 2021. </a:t>
            </a:r>
            <a:r>
              <a:rPr lang="en-US" sz="1800" b="1" i="1" dirty="0">
                <a:latin typeface="Arial" charset="0"/>
                <a:cs typeface="Arial" charset="0"/>
              </a:rPr>
              <a:t>https://www.isip.piconepress.com/publications/ phd_dissertations/2021/</a:t>
            </a:r>
            <a:r>
              <a:rPr lang="en-US" sz="1800" b="1" i="1" dirty="0" err="1">
                <a:latin typeface="Arial" charset="0"/>
                <a:cs typeface="Arial" charset="0"/>
              </a:rPr>
              <a:t>seizure_detection</a:t>
            </a:r>
            <a:r>
              <a:rPr lang="en-US" sz="1800" b="1" i="1" dirty="0">
                <a:latin typeface="Arial" charset="0"/>
                <a:cs typeface="Arial" charset="0"/>
              </a:rPr>
              <a:t>/</a:t>
            </a:r>
            <a:r>
              <a:rPr lang="en-US" sz="1800" b="1" dirty="0">
                <a:latin typeface="Arial" charset="0"/>
                <a:cs typeface="Arial" charset="0"/>
              </a:rPr>
              <a:t>.</a:t>
            </a:r>
          </a:p>
          <a:p>
            <a:pPr lvl="0">
              <a:spcBef>
                <a:spcPts val="0"/>
              </a:spcBef>
              <a:spcAft>
                <a:spcPts val="1200"/>
              </a:spcAft>
              <a:buFont typeface="+mj-lt"/>
              <a:buAutoNum type="arabicPeriod"/>
            </a:pPr>
            <a:r>
              <a:rPr lang="en-US" sz="1800" b="1" dirty="0">
                <a:latin typeface="Arial" charset="0"/>
                <a:cs typeface="Arial" charset="0"/>
              </a:rPr>
              <a:t>V. Shah et al., “The Temple University Hospital Seizure Detection Corpus,” </a:t>
            </a:r>
            <a:r>
              <a:rPr lang="en-US" sz="1800" b="1" i="1" dirty="0">
                <a:latin typeface="Arial" charset="0"/>
                <a:cs typeface="Arial" charset="0"/>
              </a:rPr>
              <a:t>Front. </a:t>
            </a:r>
            <a:r>
              <a:rPr lang="en-US" sz="1800" b="1" i="1" dirty="0" err="1">
                <a:latin typeface="Arial" charset="0"/>
                <a:cs typeface="Arial" charset="0"/>
              </a:rPr>
              <a:t>Neuroinform</a:t>
            </a:r>
            <a:r>
              <a:rPr lang="en-US" sz="1800" b="1" i="1" dirty="0">
                <a:latin typeface="Arial" charset="0"/>
                <a:cs typeface="Arial" charset="0"/>
              </a:rPr>
              <a:t>.</a:t>
            </a:r>
            <a:r>
              <a:rPr lang="en-US" sz="1800" b="1" dirty="0">
                <a:latin typeface="Arial" charset="0"/>
                <a:cs typeface="Arial" charset="0"/>
              </a:rPr>
              <a:t>, vol. 12, pp. 1‑6, 2018.</a:t>
            </a:r>
            <a:br>
              <a:rPr lang="en-US" sz="1800" b="1" dirty="0">
                <a:latin typeface="Arial" charset="0"/>
                <a:cs typeface="Arial" charset="0"/>
              </a:rPr>
            </a:br>
            <a:r>
              <a:rPr lang="en-US" sz="1800" b="1" dirty="0">
                <a:latin typeface="Arial" charset="0"/>
                <a:cs typeface="Arial" charset="0"/>
              </a:rPr>
              <a:t>﻿</a:t>
            </a:r>
            <a:r>
              <a:rPr lang="en-US" sz="1800" b="1" i="1" dirty="0">
                <a:latin typeface="Arial" charset="0"/>
                <a:cs typeface="Arial" charset="0"/>
              </a:rPr>
              <a:t>http://journal.frontiersin.org/researchtopic/1563/pdf</a:t>
            </a:r>
            <a:r>
              <a:rPr lang="en-US" sz="1800" b="1" dirty="0">
                <a:latin typeface="Arial" charset="0"/>
                <a:cs typeface="Arial" charset="0"/>
              </a:rPr>
              <a:t>.</a:t>
            </a:r>
          </a:p>
          <a:p>
            <a:pPr lvl="0">
              <a:spcBef>
                <a:spcPts val="0"/>
              </a:spcBef>
              <a:spcAft>
                <a:spcPts val="1200"/>
              </a:spcAft>
              <a:buFont typeface="+mj-lt"/>
              <a:buAutoNum type="arabicPeriod"/>
            </a:pPr>
            <a:r>
              <a:rPr lang="en-US" sz="1800" b="1" dirty="0">
                <a:latin typeface="Arial" charset="0"/>
                <a:cs typeface="Arial" charset="0"/>
              </a:rPr>
              <a:t>C. Gómez, P. Arbeláez, M. Navarrete, C. Alvarado-Rojas, M. Le Van Quyen, and M. Valderrama, “Automatic seizure detection based on imaged-EEG signals through fully convolutional networks,” </a:t>
            </a:r>
            <a:r>
              <a:rPr lang="en-US" sz="1800" b="1" i="1" dirty="0">
                <a:latin typeface="Arial" charset="0"/>
                <a:cs typeface="Arial" charset="0"/>
              </a:rPr>
              <a:t>Sci. Rep.</a:t>
            </a:r>
            <a:r>
              <a:rPr lang="en-US" sz="1800" b="1" dirty="0">
                <a:latin typeface="Arial" charset="0"/>
                <a:cs typeface="Arial" charset="0"/>
              </a:rPr>
              <a:t>, vol. 10, no. 1, p. 21833, 2020. </a:t>
            </a:r>
            <a:r>
              <a:rPr lang="en-US" sz="1800" b="1" i="1" dirty="0">
                <a:latin typeface="Arial" charset="0"/>
                <a:cs typeface="Arial" charset="0"/>
              </a:rPr>
              <a:t>﻿https://doi. org/10.1038/s41598-020-78784-3</a:t>
            </a:r>
            <a:r>
              <a:rPr lang="en-US" sz="1800" b="1" dirty="0">
                <a:latin typeface="Arial" charset="0"/>
                <a:cs typeface="Arial" charset="0"/>
              </a:rPr>
              <a:t>. </a:t>
            </a:r>
          </a:p>
        </p:txBody>
      </p:sp>
      <p:sp>
        <p:nvSpPr>
          <p:cNvPr id="7" name="Title 1">
            <a:extLst>
              <a:ext uri="{FF2B5EF4-FFF2-40B4-BE49-F238E27FC236}">
                <a16:creationId xmlns:a16="http://schemas.microsoft.com/office/drawing/2014/main" id="{5D04C610-1E7A-CF4A-94DA-430EE87CBCE9}"/>
              </a:ext>
            </a:extLst>
          </p:cNvPr>
          <p:cNvSpPr txBox="1">
            <a:spLocks/>
          </p:cNvSpPr>
          <p:nvPr/>
        </p:nvSpPr>
        <p:spPr>
          <a:xfrm>
            <a:off x="0" y="0"/>
            <a:ext cx="9144000" cy="534572"/>
          </a:xfrm>
          <a:prstGeom prst="rect">
            <a:avLst/>
          </a:prstGeom>
        </p:spPr>
        <p:txBody>
          <a:bodyPr vert="horz" wrap="none" lIns="182880" tIns="0" rIns="0" bIns="0" rtlCol="0" anchor="ctr" anchorCtr="0">
            <a:normAutofit/>
          </a:bodyPr>
          <a:lstStyle>
            <a:lvl1pPr algn="l" defTabSz="457200" rtl="0" eaLnBrk="1" latinLnBrk="0" hangingPunct="1">
              <a:spcBef>
                <a:spcPct val="0"/>
              </a:spcBef>
              <a:buNone/>
              <a:defRPr sz="2400" b="1" kern="1200" baseline="0">
                <a:solidFill>
                  <a:schemeClr val="tx1"/>
                </a:solidFill>
                <a:latin typeface="Arial"/>
                <a:ea typeface="+mj-ea"/>
                <a:cs typeface="Arial"/>
              </a:defRPr>
            </a:lvl1pPr>
          </a:lstStyle>
          <a:p>
            <a:r>
              <a:rPr lang="en-US" dirty="0"/>
              <a:t>Brief Bibliography</a:t>
            </a:r>
          </a:p>
        </p:txBody>
      </p:sp>
    </p:spTree>
    <p:extLst>
      <p:ext uri="{BB962C8B-B14F-4D97-AF65-F5344CB8AC3E}">
        <p14:creationId xmlns:p14="http://schemas.microsoft.com/office/powerpoint/2010/main" val="282217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205695C-7A61-C044-B773-419796A11B1D}"/>
              </a:ext>
            </a:extLst>
          </p:cNvPr>
          <p:cNvSpPr txBox="1">
            <a:spLocks/>
          </p:cNvSpPr>
          <p:nvPr/>
        </p:nvSpPr>
        <p:spPr>
          <a:xfrm>
            <a:off x="0" y="919"/>
            <a:ext cx="9144000" cy="500885"/>
          </a:xfrm>
          <a:prstGeom prst="rect">
            <a:avLst/>
          </a:prstGeom>
        </p:spPr>
        <p:txBody>
          <a:bodyPr vert="horz" wrap="none" lIns="182880" tIns="0" rIns="0" bIns="0" rtlCol="0" anchor="ctr" anchorCtr="0">
            <a:normAutofit/>
          </a:bodyPr>
          <a:lstStyle>
            <a:lvl1pPr algn="l" defTabSz="457200" rtl="0" eaLnBrk="1" latinLnBrk="0" hangingPunct="1">
              <a:spcBef>
                <a:spcPct val="0"/>
              </a:spcBef>
              <a:buNone/>
              <a:defRPr sz="2400" b="1" kern="1200" baseline="0">
                <a:solidFill>
                  <a:schemeClr val="tx1"/>
                </a:solidFill>
                <a:latin typeface="Arial"/>
                <a:ea typeface="+mj-ea"/>
                <a:cs typeface="Arial"/>
              </a:defRPr>
            </a:lvl1pPr>
          </a:lstStyle>
          <a:p>
            <a:r>
              <a:rPr lang="en-US" dirty="0"/>
              <a:t>Abstract</a:t>
            </a:r>
          </a:p>
        </p:txBody>
      </p:sp>
      <p:sp>
        <p:nvSpPr>
          <p:cNvPr id="6" name="TextBox 5">
            <a:extLst>
              <a:ext uri="{FF2B5EF4-FFF2-40B4-BE49-F238E27FC236}">
                <a16:creationId xmlns:a16="http://schemas.microsoft.com/office/drawing/2014/main" id="{0664FD6A-212B-C94C-8E8F-F2997161778D}"/>
              </a:ext>
            </a:extLst>
          </p:cNvPr>
          <p:cNvSpPr txBox="1"/>
          <p:nvPr/>
        </p:nvSpPr>
        <p:spPr>
          <a:xfrm>
            <a:off x="228600" y="609600"/>
            <a:ext cx="8686800" cy="6019800"/>
          </a:xfrm>
          <a:prstGeom prst="rect">
            <a:avLst/>
          </a:prstGeom>
          <a:noFill/>
        </p:spPr>
        <p:txBody>
          <a:bodyPr wrap="square" lIns="0" tIns="0" rIns="0" bIns="0" rtlCol="0">
            <a:noAutofit/>
          </a:bodyPr>
          <a:lstStyle/>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Scalp electroencephalogram (EEG) signals have a low signal-to-noise ratio.</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Temporal and spatial information must be exploited to achieve accurate detection of seizure events.</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Most popular approaches to seizure detection using deep learning do not jointly model this information or require multiple passes over the signal, which makes the systems inherently non-causal.</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We exploit spatiotemporal information by converting the multichannel signal to a grayscale image and using transfer learning to achieve high performance.</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The proposed system is trained end-to-end with only very simple pre- and post-processing operations which are computationally lightweight and have low latency, making them conducive to clinical applications that require real-time processing.</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We have achieved a performance of 42.05% sensitivity with 5.78 false alarms per 24 hours on the development dataset of v1.5.2 of the Temple University Hospital Seizure Detection Corpus.</a:t>
            </a:r>
          </a:p>
          <a:p>
            <a:pPr marL="182880" indent="-18288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On a single core CPU operating at 1.7 GHz, the system runs faster than real-time (0.58 xRT), uses 16 Gbytes of memory, and has a latency of 300 msec.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31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3D76F45-EC60-4EDC-87C5-B5C5A7D552A8}"/>
              </a:ext>
            </a:extLst>
          </p:cNvPr>
          <p:cNvSpPr/>
          <p:nvPr/>
        </p:nvSpPr>
        <p:spPr>
          <a:xfrm>
            <a:off x="243840" y="762000"/>
            <a:ext cx="8595360" cy="1645920"/>
          </a:xfrm>
          <a:prstGeom prst="roundRect">
            <a:avLst/>
          </a:prstGeom>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60000"/>
              </a:lnSpc>
            </a:pPr>
            <a:r>
              <a:rPr lang="en-US" b="1" dirty="0">
                <a:latin typeface="Arial" panose="020B0604020202020204" pitchFamily="34" charset="0"/>
                <a:cs typeface="Arial" panose="020B0604020202020204" pitchFamily="34" charset="0"/>
              </a:rPr>
              <a:t>Manual Interpretation</a:t>
            </a:r>
          </a:p>
        </p:txBody>
      </p:sp>
      <p:sp>
        <p:nvSpPr>
          <p:cNvPr id="2" name="Rectangle: Rounded Corners 1">
            <a:extLst>
              <a:ext uri="{FF2B5EF4-FFF2-40B4-BE49-F238E27FC236}">
                <a16:creationId xmlns:a16="http://schemas.microsoft.com/office/drawing/2014/main" id="{E5CA17DE-0B90-4454-9A0B-6CFF6D675B3D}"/>
              </a:ext>
            </a:extLst>
          </p:cNvPr>
          <p:cNvSpPr/>
          <p:nvPr/>
        </p:nvSpPr>
        <p:spPr>
          <a:xfrm>
            <a:off x="243840" y="4678680"/>
            <a:ext cx="8595360" cy="1645920"/>
          </a:xfrm>
          <a:prstGeom prst="roundRect">
            <a:avLst/>
          </a:prstGeom>
        </p:spPr>
        <p:style>
          <a:lnRef idx="1">
            <a:schemeClr val="dk1"/>
          </a:lnRef>
          <a:fillRef idx="2">
            <a:schemeClr val="dk1"/>
          </a:fillRef>
          <a:effectRef idx="1">
            <a:schemeClr val="dk1"/>
          </a:effectRef>
          <a:fontRef idx="minor">
            <a:schemeClr val="dk1"/>
          </a:fontRef>
        </p:style>
        <p:txBody>
          <a:bodyPr tIns="0" bIns="0" rtlCol="0" anchor="b" anchorCtr="0"/>
          <a:lstStyle/>
          <a:p>
            <a:pPr algn="ctr">
              <a:lnSpc>
                <a:spcPts val="0"/>
              </a:lnSpc>
            </a:pPr>
            <a:r>
              <a:rPr lang="en-US" b="1" dirty="0">
                <a:latin typeface="Arial" panose="020B0604020202020204" pitchFamily="34" charset="0"/>
                <a:cs typeface="Arial" panose="020B0604020202020204" pitchFamily="34" charset="0"/>
              </a:rPr>
              <a:t>Automatic Interpretation</a:t>
            </a:r>
          </a:p>
        </p:txBody>
      </p:sp>
      <p:sp>
        <p:nvSpPr>
          <p:cNvPr id="4" name="Title 2">
            <a:extLst>
              <a:ext uri="{FF2B5EF4-FFF2-40B4-BE49-F238E27FC236}">
                <a16:creationId xmlns:a16="http://schemas.microsoft.com/office/drawing/2014/main" id="{2205695C-7A61-C044-B773-419796A11B1D}"/>
              </a:ext>
            </a:extLst>
          </p:cNvPr>
          <p:cNvSpPr txBox="1">
            <a:spLocks/>
          </p:cNvSpPr>
          <p:nvPr/>
        </p:nvSpPr>
        <p:spPr>
          <a:xfrm>
            <a:off x="0" y="919"/>
            <a:ext cx="9144000" cy="500885"/>
          </a:xfrm>
          <a:prstGeom prst="rect">
            <a:avLst/>
          </a:prstGeom>
        </p:spPr>
        <p:txBody>
          <a:bodyPr vert="horz" wrap="none" lIns="182880" tIns="0" rIns="0" bIns="0" rtlCol="0" anchor="ctr" anchorCtr="0">
            <a:normAutofit/>
          </a:bodyPr>
          <a:lstStyle>
            <a:defPPr>
              <a:defRPr lang="en-US"/>
            </a:defPPr>
            <a:lvl1pPr>
              <a:spcBef>
                <a:spcPct val="0"/>
              </a:spcBef>
              <a:buNone/>
              <a:defRPr sz="2400" b="1" baseline="0">
                <a:latin typeface="Arial"/>
                <a:ea typeface="+mj-ea"/>
                <a:cs typeface="Arial"/>
              </a:defRPr>
            </a:lvl1pPr>
          </a:lstStyle>
          <a:p>
            <a:r>
              <a:rPr lang="en-US" dirty="0"/>
              <a:t>Introduction: Visual Interpretation of an EEG</a:t>
            </a:r>
          </a:p>
        </p:txBody>
      </p:sp>
      <p:graphicFrame>
        <p:nvGraphicFramePr>
          <p:cNvPr id="7" name="Diagram 6">
            <a:extLst>
              <a:ext uri="{FF2B5EF4-FFF2-40B4-BE49-F238E27FC236}">
                <a16:creationId xmlns:a16="http://schemas.microsoft.com/office/drawing/2014/main" id="{512CA07E-E66F-F44E-BB0C-A1425C92D184}"/>
              </a:ext>
            </a:extLst>
          </p:cNvPr>
          <p:cNvGraphicFramePr/>
          <p:nvPr>
            <p:extLst>
              <p:ext uri="{D42A27DB-BD31-4B8C-83A1-F6EECF244321}">
                <p14:modId xmlns:p14="http://schemas.microsoft.com/office/powerpoint/2010/main" val="1240431749"/>
              </p:ext>
            </p:extLst>
          </p:nvPr>
        </p:nvGraphicFramePr>
        <p:xfrm>
          <a:off x="350520" y="1143000"/>
          <a:ext cx="8412480" cy="109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F8D966D8-D759-FE4B-8332-3FD670D05354}"/>
              </a:ext>
            </a:extLst>
          </p:cNvPr>
          <p:cNvGraphicFramePr/>
          <p:nvPr>
            <p:extLst>
              <p:ext uri="{D42A27DB-BD31-4B8C-83A1-F6EECF244321}">
                <p14:modId xmlns:p14="http://schemas.microsoft.com/office/powerpoint/2010/main" val="2663974633"/>
              </p:ext>
            </p:extLst>
          </p:nvPr>
        </p:nvGraphicFramePr>
        <p:xfrm>
          <a:off x="350520" y="4800600"/>
          <a:ext cx="8412480" cy="10972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8" descr="A picture containing text, dog&#10;&#10;Description automatically generated">
            <a:extLst>
              <a:ext uri="{FF2B5EF4-FFF2-40B4-BE49-F238E27FC236}">
                <a16:creationId xmlns:a16="http://schemas.microsoft.com/office/drawing/2014/main" id="{30E94930-E2BC-7849-820E-47C3F122755C}"/>
              </a:ext>
            </a:extLst>
          </p:cNvPr>
          <p:cNvPicPr>
            <a:picLocks noChangeAspect="1"/>
          </p:cNvPicPr>
          <p:nvPr/>
        </p:nvPicPr>
        <p:blipFill>
          <a:blip r:embed="rId13"/>
          <a:stretch>
            <a:fillRect/>
          </a:stretch>
        </p:blipFill>
        <p:spPr>
          <a:xfrm>
            <a:off x="289560" y="2667000"/>
            <a:ext cx="2377440" cy="1783471"/>
          </a:xfrm>
          <a:prstGeom prst="rect">
            <a:avLst/>
          </a:prstGeom>
        </p:spPr>
      </p:pic>
      <p:pic>
        <p:nvPicPr>
          <p:cNvPr id="10" name="Picture 9" descr="Text&#10;&#10;Description automatically generated">
            <a:extLst>
              <a:ext uri="{FF2B5EF4-FFF2-40B4-BE49-F238E27FC236}">
                <a16:creationId xmlns:a16="http://schemas.microsoft.com/office/drawing/2014/main" id="{64FDDB29-6C7F-ED40-8DAA-160EFFB04C55}"/>
              </a:ext>
            </a:extLst>
          </p:cNvPr>
          <p:cNvPicPr>
            <a:picLocks noChangeAspect="1"/>
          </p:cNvPicPr>
          <p:nvPr/>
        </p:nvPicPr>
        <p:blipFill>
          <a:blip r:embed="rId14"/>
          <a:stretch>
            <a:fillRect/>
          </a:stretch>
        </p:blipFill>
        <p:spPr>
          <a:xfrm>
            <a:off x="3291840" y="2590800"/>
            <a:ext cx="2651760" cy="1988820"/>
          </a:xfrm>
          <a:prstGeom prst="rect">
            <a:avLst/>
          </a:prstGeom>
        </p:spPr>
      </p:pic>
      <p:graphicFrame>
        <p:nvGraphicFramePr>
          <p:cNvPr id="11" name="Table 14">
            <a:extLst>
              <a:ext uri="{FF2B5EF4-FFF2-40B4-BE49-F238E27FC236}">
                <a16:creationId xmlns:a16="http://schemas.microsoft.com/office/drawing/2014/main" id="{9AA384A8-03BE-CE46-9F19-92B2C8F05473}"/>
              </a:ext>
            </a:extLst>
          </p:cNvPr>
          <p:cNvGraphicFramePr>
            <a:graphicFrameLocks noGrp="1"/>
          </p:cNvGraphicFramePr>
          <p:nvPr>
            <p:extLst>
              <p:ext uri="{D42A27DB-BD31-4B8C-83A1-F6EECF244321}">
                <p14:modId xmlns:p14="http://schemas.microsoft.com/office/powerpoint/2010/main" val="1459373658"/>
              </p:ext>
            </p:extLst>
          </p:nvPr>
        </p:nvGraphicFramePr>
        <p:xfrm>
          <a:off x="3253450" y="2590800"/>
          <a:ext cx="2743200" cy="192024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1098647728"/>
                    </a:ext>
                  </a:extLst>
                </a:gridCol>
                <a:gridCol w="914400">
                  <a:extLst>
                    <a:ext uri="{9D8B030D-6E8A-4147-A177-3AD203B41FA5}">
                      <a16:colId xmlns:a16="http://schemas.microsoft.com/office/drawing/2014/main" val="3542468823"/>
                    </a:ext>
                  </a:extLst>
                </a:gridCol>
                <a:gridCol w="914400">
                  <a:extLst>
                    <a:ext uri="{9D8B030D-6E8A-4147-A177-3AD203B41FA5}">
                      <a16:colId xmlns:a16="http://schemas.microsoft.com/office/drawing/2014/main" val="3170132609"/>
                    </a:ext>
                  </a:extLst>
                </a:gridCol>
              </a:tblGrid>
              <a:tr h="640080">
                <a:tc>
                  <a:txBody>
                    <a:bodyPr/>
                    <a:lstStyle/>
                    <a:p>
                      <a:pPr algn="ctr"/>
                      <a:r>
                        <a:rPr lang="en-US" sz="1400" b="1" dirty="0">
                          <a:solidFill>
                            <a:srgbClr val="C00000"/>
                          </a:solidFill>
                          <a:latin typeface="Arial" panose="020B0604020202020204" pitchFamily="34" charset="0"/>
                          <a:cs typeface="Arial" panose="020B0604020202020204" pitchFamily="34"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Seizure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7568395"/>
                  </a:ext>
                </a:extLst>
              </a:tr>
              <a:tr h="640080">
                <a:tc>
                  <a:txBody>
                    <a:bodyPr/>
                    <a:lstStyle/>
                    <a:p>
                      <a:pPr algn="ctr"/>
                      <a:r>
                        <a:rPr lang="en-US" sz="1400" b="1" dirty="0">
                          <a:solidFill>
                            <a:srgbClr val="C00000"/>
                          </a:solidFill>
                          <a:latin typeface="Arial" panose="020B0604020202020204" pitchFamily="34" charset="0"/>
                          <a:cs typeface="Arial" panose="020B0604020202020204" pitchFamily="34" charset="0"/>
                        </a:rPr>
                        <a:t>Seizure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Seizure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Seizure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965153"/>
                  </a:ext>
                </a:extLst>
              </a:tr>
              <a:tr h="640080">
                <a:tc>
                  <a:txBody>
                    <a:bodyPr/>
                    <a:lstStyle/>
                    <a:p>
                      <a:pPr algn="ctr"/>
                      <a:r>
                        <a:rPr lang="en-US" sz="1400" b="1" dirty="0">
                          <a:solidFill>
                            <a:srgbClr val="C00000"/>
                          </a:solidFill>
                          <a:latin typeface="Arial" panose="020B0604020202020204" pitchFamily="34" charset="0"/>
                          <a:cs typeface="Arial" panose="020B0604020202020204" pitchFamily="34"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latin typeface="Arial" panose="020B0604020202020204" pitchFamily="34" charset="0"/>
                          <a:cs typeface="Arial" panose="020B0604020202020204" pitchFamily="34"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086681"/>
                  </a:ext>
                </a:extLst>
              </a:tr>
            </a:tbl>
          </a:graphicData>
        </a:graphic>
      </p:graphicFrame>
      <p:pic>
        <p:nvPicPr>
          <p:cNvPr id="12" name="Picture 11" descr="Text&#10;&#10;Description automatically generated">
            <a:extLst>
              <a:ext uri="{FF2B5EF4-FFF2-40B4-BE49-F238E27FC236}">
                <a16:creationId xmlns:a16="http://schemas.microsoft.com/office/drawing/2014/main" id="{774CB964-3DF7-5F4C-8C18-D9219EE3B821}"/>
              </a:ext>
            </a:extLst>
          </p:cNvPr>
          <p:cNvPicPr>
            <a:picLocks noChangeAspect="1"/>
          </p:cNvPicPr>
          <p:nvPr/>
        </p:nvPicPr>
        <p:blipFill rotWithShape="1">
          <a:blip r:embed="rId14"/>
          <a:srcRect r="65741"/>
          <a:stretch/>
        </p:blipFill>
        <p:spPr>
          <a:xfrm>
            <a:off x="6506916" y="2514600"/>
            <a:ext cx="960684" cy="2103120"/>
          </a:xfrm>
          <a:prstGeom prst="rect">
            <a:avLst/>
          </a:prstGeom>
        </p:spPr>
      </p:pic>
      <p:graphicFrame>
        <p:nvGraphicFramePr>
          <p:cNvPr id="13" name="Table 17">
            <a:extLst>
              <a:ext uri="{FF2B5EF4-FFF2-40B4-BE49-F238E27FC236}">
                <a16:creationId xmlns:a16="http://schemas.microsoft.com/office/drawing/2014/main" id="{FC8FC4BE-8109-2640-9326-6EF079328654}"/>
              </a:ext>
            </a:extLst>
          </p:cNvPr>
          <p:cNvGraphicFramePr>
            <a:graphicFrameLocks noGrp="1"/>
          </p:cNvGraphicFramePr>
          <p:nvPr>
            <p:extLst>
              <p:ext uri="{D42A27DB-BD31-4B8C-83A1-F6EECF244321}">
                <p14:modId xmlns:p14="http://schemas.microsoft.com/office/powerpoint/2010/main" val="1461449924"/>
              </p:ext>
            </p:extLst>
          </p:nvPr>
        </p:nvGraphicFramePr>
        <p:xfrm>
          <a:off x="6583680" y="2499360"/>
          <a:ext cx="2103120" cy="2072640"/>
        </p:xfrm>
        <a:graphic>
          <a:graphicData uri="http://schemas.openxmlformats.org/drawingml/2006/table">
            <a:tbl>
              <a:tblPr firstRow="1" bandRow="1">
                <a:tableStyleId>{5C22544A-7EE6-4342-B048-85BDC9FD1C3A}</a:tableStyleId>
              </a:tblPr>
              <a:tblGrid>
                <a:gridCol w="904430">
                  <a:extLst>
                    <a:ext uri="{9D8B030D-6E8A-4147-A177-3AD203B41FA5}">
                      <a16:colId xmlns:a16="http://schemas.microsoft.com/office/drawing/2014/main" val="2685887494"/>
                    </a:ext>
                  </a:extLst>
                </a:gridCol>
                <a:gridCol w="410020">
                  <a:extLst>
                    <a:ext uri="{9D8B030D-6E8A-4147-A177-3AD203B41FA5}">
                      <a16:colId xmlns:a16="http://schemas.microsoft.com/office/drawing/2014/main" val="3344553791"/>
                    </a:ext>
                  </a:extLst>
                </a:gridCol>
                <a:gridCol w="788670">
                  <a:extLst>
                    <a:ext uri="{9D8B030D-6E8A-4147-A177-3AD203B41FA5}">
                      <a16:colId xmlns:a16="http://schemas.microsoft.com/office/drawing/2014/main" val="2483182290"/>
                    </a:ext>
                  </a:extLst>
                </a:gridCol>
              </a:tblGrid>
              <a:tr h="690880">
                <a:tc>
                  <a:txBody>
                    <a:bodyPr/>
                    <a:lstStyle/>
                    <a:p>
                      <a:pPr algn="ctr"/>
                      <a:r>
                        <a:rPr lang="en-US" sz="2400" b="1" dirty="0">
                          <a:solidFill>
                            <a:srgbClr val="0070C0"/>
                          </a:solidFill>
                          <a:latin typeface="Arial" panose="020B0604020202020204" pitchFamily="34" charset="0"/>
                          <a:cs typeface="Arial" panose="020B0604020202020204" pitchFamily="34" charset="0"/>
                        </a:rPr>
                        <a:t>?</a:t>
                      </a:r>
                    </a:p>
                  </a:txBody>
                  <a:tcPr anchor="ctr">
                    <a:noFill/>
                  </a:tcPr>
                </a:tc>
                <a:tc>
                  <a:txBody>
                    <a:bodyPr/>
                    <a:lstStyle/>
                    <a:p>
                      <a:pPr algn="ctr"/>
                      <a:r>
                        <a:rPr lang="en-US" sz="1800" b="1" dirty="0">
                          <a:solidFill>
                            <a:schemeClr val="bg1">
                              <a:lumMod val="85000"/>
                            </a:schemeClr>
                          </a:solidFill>
                          <a:latin typeface="Arial" panose="020B0604020202020204" pitchFamily="34" charset="0"/>
                          <a:cs typeface="Arial" panose="020B0604020202020204" pitchFamily="34" charset="0"/>
                          <a:sym typeface="Wingdings" panose="05000000000000000000" pitchFamily="2" charset="2"/>
                        </a:rPr>
                        <a:t></a:t>
                      </a:r>
                      <a:endParaRPr lang="en-US" sz="1800" b="1" dirty="0">
                        <a:solidFill>
                          <a:schemeClr val="bg1">
                            <a:lumMod val="85000"/>
                          </a:schemeClr>
                        </a:solidFill>
                        <a:latin typeface="Arial" panose="020B0604020202020204" pitchFamily="34" charset="0"/>
                        <a:cs typeface="Arial" panose="020B0604020202020204" pitchFamily="34" charset="0"/>
                      </a:endParaRPr>
                    </a:p>
                  </a:txBody>
                  <a:tcPr anchor="ctr">
                    <a:noFill/>
                  </a:tcPr>
                </a:tc>
                <a:tc>
                  <a:txBody>
                    <a:bodyPr/>
                    <a:lstStyle/>
                    <a:p>
                      <a:pPr algn="ctr"/>
                      <a:r>
                        <a:rPr lang="en-US" sz="1200" b="1" dirty="0">
                          <a:solidFill>
                            <a:srgbClr val="0070C0"/>
                          </a:solidFill>
                          <a:latin typeface="Arial" panose="020B0604020202020204" pitchFamily="34" charset="0"/>
                          <a:cs typeface="Arial" panose="020B0604020202020204" pitchFamily="34" charset="0"/>
                        </a:rPr>
                        <a:t>Normal</a:t>
                      </a:r>
                    </a:p>
                  </a:txBody>
                  <a:tcPr anchor="ctr">
                    <a:noFill/>
                  </a:tcPr>
                </a:tc>
                <a:extLst>
                  <a:ext uri="{0D108BD9-81ED-4DB2-BD59-A6C34878D82A}">
                    <a16:rowId xmlns:a16="http://schemas.microsoft.com/office/drawing/2014/main" val="3278486010"/>
                  </a:ext>
                </a:extLst>
              </a:tr>
              <a:tr h="690880">
                <a:tc>
                  <a:txBody>
                    <a:bodyPr/>
                    <a:lstStyle/>
                    <a:p>
                      <a:pPr algn="ctr"/>
                      <a:r>
                        <a:rPr lang="en-US" sz="2400" b="1" dirty="0">
                          <a:solidFill>
                            <a:srgbClr val="0070C0"/>
                          </a:solidFill>
                          <a:latin typeface="Arial" panose="020B0604020202020204" pitchFamily="34" charset="0"/>
                          <a:cs typeface="Arial" panose="020B0604020202020204" pitchFamily="34" charset="0"/>
                        </a:rPr>
                        <a:t>?</a:t>
                      </a:r>
                    </a:p>
                  </a:txBody>
                  <a:tcPr anchor="ctr">
                    <a:noFill/>
                  </a:tcPr>
                </a:tc>
                <a:tc>
                  <a:txBody>
                    <a:bodyPr/>
                    <a:lstStyle/>
                    <a:p>
                      <a:pPr algn="ctr"/>
                      <a:r>
                        <a:rPr lang="en-US" sz="1800" b="1" dirty="0">
                          <a:solidFill>
                            <a:schemeClr val="bg1">
                              <a:lumMod val="85000"/>
                            </a:schemeClr>
                          </a:solidFill>
                          <a:latin typeface="Arial" panose="020B0604020202020204" pitchFamily="34" charset="0"/>
                          <a:cs typeface="Arial" panose="020B0604020202020204" pitchFamily="34" charset="0"/>
                          <a:sym typeface="Wingdings" panose="05000000000000000000" pitchFamily="2" charset="2"/>
                        </a:rPr>
                        <a:t></a:t>
                      </a:r>
                      <a:endParaRPr lang="en-US" sz="1800" b="1" dirty="0">
                        <a:solidFill>
                          <a:schemeClr val="bg1">
                            <a:lumMod val="85000"/>
                          </a:schemeClr>
                        </a:solidFill>
                        <a:latin typeface="Arial" panose="020B0604020202020204" pitchFamily="34" charset="0"/>
                        <a:cs typeface="Arial" panose="020B0604020202020204" pitchFamily="34" charset="0"/>
                      </a:endParaRPr>
                    </a:p>
                  </a:txBody>
                  <a:tcPr anchor="ctr">
                    <a:noFill/>
                  </a:tcPr>
                </a:tc>
                <a:tc>
                  <a:txBody>
                    <a:bodyPr/>
                    <a:lstStyle/>
                    <a:p>
                      <a:pPr algn="ctr"/>
                      <a:r>
                        <a:rPr lang="en-US" sz="1200" b="1" dirty="0">
                          <a:solidFill>
                            <a:srgbClr val="0070C0"/>
                          </a:solidFill>
                          <a:latin typeface="Arial" panose="020B0604020202020204" pitchFamily="34" charset="0"/>
                          <a:cs typeface="Arial" panose="020B0604020202020204" pitchFamily="34" charset="0"/>
                        </a:rPr>
                        <a:t>Seizure</a:t>
                      </a:r>
                    </a:p>
                  </a:txBody>
                  <a:tcPr anchor="ctr">
                    <a:noFill/>
                  </a:tcPr>
                </a:tc>
                <a:extLst>
                  <a:ext uri="{0D108BD9-81ED-4DB2-BD59-A6C34878D82A}">
                    <a16:rowId xmlns:a16="http://schemas.microsoft.com/office/drawing/2014/main" val="4270092956"/>
                  </a:ext>
                </a:extLst>
              </a:tr>
              <a:tr h="690880">
                <a:tc>
                  <a:txBody>
                    <a:bodyPr/>
                    <a:lstStyle/>
                    <a:p>
                      <a:pPr algn="ctr"/>
                      <a:r>
                        <a:rPr lang="en-US" sz="2400" b="1" dirty="0">
                          <a:solidFill>
                            <a:srgbClr val="0070C0"/>
                          </a:solidFill>
                          <a:latin typeface="Arial" panose="020B0604020202020204" pitchFamily="34" charset="0"/>
                          <a:cs typeface="Arial" panose="020B0604020202020204" pitchFamily="34" charset="0"/>
                        </a:rPr>
                        <a:t>?</a:t>
                      </a:r>
                    </a:p>
                  </a:txBody>
                  <a:tcPr anchor="ctr">
                    <a:noFill/>
                  </a:tcPr>
                </a:tc>
                <a:tc>
                  <a:txBody>
                    <a:bodyPr/>
                    <a:lstStyle/>
                    <a:p>
                      <a:pPr algn="ctr"/>
                      <a:r>
                        <a:rPr lang="en-US" sz="1800" b="1" dirty="0">
                          <a:solidFill>
                            <a:schemeClr val="bg1">
                              <a:lumMod val="85000"/>
                            </a:schemeClr>
                          </a:solidFill>
                          <a:latin typeface="Arial" panose="020B0604020202020204" pitchFamily="34" charset="0"/>
                          <a:cs typeface="Arial" panose="020B0604020202020204" pitchFamily="34" charset="0"/>
                          <a:sym typeface="Wingdings" panose="05000000000000000000" pitchFamily="2" charset="2"/>
                        </a:rPr>
                        <a:t></a:t>
                      </a:r>
                      <a:endParaRPr lang="en-US" sz="1800" b="1" dirty="0">
                        <a:solidFill>
                          <a:schemeClr val="bg1">
                            <a:lumMod val="85000"/>
                          </a:schemeClr>
                        </a:solidFill>
                        <a:latin typeface="Arial" panose="020B0604020202020204" pitchFamily="34" charset="0"/>
                        <a:cs typeface="Arial" panose="020B0604020202020204" pitchFamily="34" charset="0"/>
                      </a:endParaRPr>
                    </a:p>
                  </a:txBody>
                  <a:tcPr anchor="ctr">
                    <a:noFill/>
                  </a:tcPr>
                </a:tc>
                <a:tc>
                  <a:txBody>
                    <a:bodyPr/>
                    <a:lstStyle/>
                    <a:p>
                      <a:pPr algn="ctr"/>
                      <a:r>
                        <a:rPr lang="en-US" sz="1200" b="1" dirty="0">
                          <a:solidFill>
                            <a:srgbClr val="0070C0"/>
                          </a:solidFill>
                          <a:latin typeface="Arial" panose="020B0604020202020204" pitchFamily="34" charset="0"/>
                          <a:cs typeface="Arial" panose="020B0604020202020204" pitchFamily="34" charset="0"/>
                        </a:rPr>
                        <a:t>Normal</a:t>
                      </a:r>
                    </a:p>
                  </a:txBody>
                  <a:tcPr anchor="ctr">
                    <a:noFill/>
                  </a:tcPr>
                </a:tc>
                <a:extLst>
                  <a:ext uri="{0D108BD9-81ED-4DB2-BD59-A6C34878D82A}">
                    <a16:rowId xmlns:a16="http://schemas.microsoft.com/office/drawing/2014/main" val="4224158331"/>
                  </a:ext>
                </a:extLst>
              </a:tr>
            </a:tbl>
          </a:graphicData>
        </a:graphic>
      </p:graphicFrame>
    </p:spTree>
    <p:extLst>
      <p:ext uri="{BB962C8B-B14F-4D97-AF65-F5344CB8AC3E}">
        <p14:creationId xmlns:p14="http://schemas.microsoft.com/office/powerpoint/2010/main" val="169579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latin typeface="Arial" panose="020B0604020202020204" pitchFamily="34" charset="0"/>
                <a:cs typeface="Arial" panose="020B0604020202020204" pitchFamily="34" charset="0"/>
              </a:rPr>
              <a:t>Transfer Learning: Leveraging Pretrained Networks</a:t>
            </a:r>
          </a:p>
        </p:txBody>
      </p:sp>
      <p:sp>
        <p:nvSpPr>
          <p:cNvPr id="6" name="Content Placeholder 2">
            <a:extLst>
              <a:ext uri="{FF2B5EF4-FFF2-40B4-BE49-F238E27FC236}">
                <a16:creationId xmlns:a16="http://schemas.microsoft.com/office/drawing/2014/main" id="{10B62BC4-E020-4C1E-BF17-75727B9561FE}"/>
              </a:ext>
            </a:extLst>
          </p:cNvPr>
          <p:cNvSpPr txBox="1">
            <a:spLocks/>
          </p:cNvSpPr>
          <p:nvPr/>
        </p:nvSpPr>
        <p:spPr>
          <a:xfrm>
            <a:off x="3617088" y="762000"/>
            <a:ext cx="4725928" cy="321284"/>
          </a:xfrm>
          <a:prstGeom prst="rect">
            <a:avLst/>
          </a:prstGeom>
          <a:noFill/>
        </p:spPr>
        <p:txBody>
          <a:bodyPr wrap="square" lIns="0" tIns="0" rIns="0" bIns="0" rtlCol="0">
            <a:noAutofit/>
          </a:bodyPr>
          <a:lstStyle>
            <a:defPPr>
              <a:defRPr lang="en-US"/>
            </a:defPPr>
            <a:lvl1pPr marL="182880" indent="-182880">
              <a:spcAft>
                <a:spcPts val="1200"/>
              </a:spcAft>
              <a:buFont typeface="Arial" panose="020B0604020202020204" pitchFamily="34" charset="0"/>
              <a:buChar char="•"/>
              <a:defRPr b="1">
                <a:latin typeface="Arial" panose="020B0604020202020204" pitchFamily="34" charset="0"/>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ResNet18</a:t>
            </a:r>
          </a:p>
        </p:txBody>
      </p:sp>
      <p:grpSp>
        <p:nvGrpSpPr>
          <p:cNvPr id="12" name="Group 11">
            <a:extLst>
              <a:ext uri="{FF2B5EF4-FFF2-40B4-BE49-F238E27FC236}">
                <a16:creationId xmlns:a16="http://schemas.microsoft.com/office/drawing/2014/main" id="{73D4805D-4A95-48DC-95FB-2B0592572455}"/>
              </a:ext>
            </a:extLst>
          </p:cNvPr>
          <p:cNvGrpSpPr/>
          <p:nvPr/>
        </p:nvGrpSpPr>
        <p:grpSpPr>
          <a:xfrm>
            <a:off x="3733800" y="1070040"/>
            <a:ext cx="5315248" cy="4890044"/>
            <a:chOff x="380999" y="749893"/>
            <a:chExt cx="6934931" cy="4585244"/>
          </a:xfrm>
        </p:grpSpPr>
        <p:sp>
          <p:nvSpPr>
            <p:cNvPr id="15" name="Rectangle: Rounded Corners 14">
              <a:extLst>
                <a:ext uri="{FF2B5EF4-FFF2-40B4-BE49-F238E27FC236}">
                  <a16:creationId xmlns:a16="http://schemas.microsoft.com/office/drawing/2014/main" id="{51049E3F-9102-4832-B190-97B5DB962386}"/>
                </a:ext>
              </a:extLst>
            </p:cNvPr>
            <p:cNvSpPr/>
            <p:nvPr/>
          </p:nvSpPr>
          <p:spPr>
            <a:xfrm>
              <a:off x="381000" y="2209800"/>
              <a:ext cx="5896083" cy="781647"/>
            </a:xfrm>
            <a:prstGeom prst="round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18" name="Arrow: Right 17">
              <a:extLst>
                <a:ext uri="{FF2B5EF4-FFF2-40B4-BE49-F238E27FC236}">
                  <a16:creationId xmlns:a16="http://schemas.microsoft.com/office/drawing/2014/main" id="{B28E5BD8-9B8B-4155-9401-3D7D2E2E4BE3}"/>
                </a:ext>
              </a:extLst>
            </p:cNvPr>
            <p:cNvSpPr/>
            <p:nvPr/>
          </p:nvSpPr>
          <p:spPr>
            <a:xfrm>
              <a:off x="438489" y="2587947"/>
              <a:ext cx="367064"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80183437-B642-44F0-887F-88F20C02AA3F}"/>
                </a:ext>
              </a:extLst>
            </p:cNvPr>
            <p:cNvSpPr/>
            <p:nvPr/>
          </p:nvSpPr>
          <p:spPr>
            <a:xfrm>
              <a:off x="380999" y="1371600"/>
              <a:ext cx="5896083" cy="75251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FC7AECC7-E61A-43BE-BEC4-94A3E41E6184}"/>
                </a:ext>
              </a:extLst>
            </p:cNvPr>
            <p:cNvSpPr/>
            <p:nvPr/>
          </p:nvSpPr>
          <p:spPr>
            <a:xfrm>
              <a:off x="443662" y="914400"/>
              <a:ext cx="361890" cy="260706"/>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1" name="Arrow: Right 20">
              <a:extLst>
                <a:ext uri="{FF2B5EF4-FFF2-40B4-BE49-F238E27FC236}">
                  <a16:creationId xmlns:a16="http://schemas.microsoft.com/office/drawing/2014/main" id="{F6567360-313C-441E-B1DD-978AD4865092}"/>
                </a:ext>
              </a:extLst>
            </p:cNvPr>
            <p:cNvSpPr/>
            <p:nvPr/>
          </p:nvSpPr>
          <p:spPr>
            <a:xfrm>
              <a:off x="3970513" y="1703677"/>
              <a:ext cx="36238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sp>
          <p:nvSpPr>
            <p:cNvPr id="22" name="Arrow: Right 21">
              <a:extLst>
                <a:ext uri="{FF2B5EF4-FFF2-40B4-BE49-F238E27FC236}">
                  <a16:creationId xmlns:a16="http://schemas.microsoft.com/office/drawing/2014/main" id="{5A1F2D3E-7D60-4969-838A-12052DD38B66}"/>
                </a:ext>
              </a:extLst>
            </p:cNvPr>
            <p:cNvSpPr/>
            <p:nvPr/>
          </p:nvSpPr>
          <p:spPr>
            <a:xfrm>
              <a:off x="420634" y="1740519"/>
              <a:ext cx="341366"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0B0C7662-6416-41DC-A39A-736BEFA0E306}"/>
                </a:ext>
              </a:extLst>
            </p:cNvPr>
            <p:cNvSpPr/>
            <p:nvPr/>
          </p:nvSpPr>
          <p:spPr>
            <a:xfrm>
              <a:off x="5982376" y="1711396"/>
              <a:ext cx="21602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58A2DA7A-0A0D-4040-9116-D864685BD4C3}"/>
                </a:ext>
              </a:extLst>
            </p:cNvPr>
            <p:cNvSpPr/>
            <p:nvPr/>
          </p:nvSpPr>
          <p:spPr>
            <a:xfrm>
              <a:off x="380999" y="749893"/>
              <a:ext cx="5896083" cy="56499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48B851A3-BD1D-4995-83CD-96637E07A9D8}"/>
                </a:ext>
              </a:extLst>
            </p:cNvPr>
            <p:cNvSpPr/>
            <p:nvPr/>
          </p:nvSpPr>
          <p:spPr>
            <a:xfrm>
              <a:off x="384440" y="4740193"/>
              <a:ext cx="5899523" cy="594944"/>
            </a:xfrm>
            <a:prstGeom prst="round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AA7F549C-E765-4280-87E2-4CFFB577BA38}"/>
                </a:ext>
              </a:extLst>
            </p:cNvPr>
            <p:cNvSpPr/>
            <p:nvPr/>
          </p:nvSpPr>
          <p:spPr>
            <a:xfrm>
              <a:off x="456002" y="4926332"/>
              <a:ext cx="3910948"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A578E15B-77CD-447B-A574-2A059B952417}"/>
                </a:ext>
              </a:extLst>
            </p:cNvPr>
            <p:cNvSpPr/>
            <p:nvPr/>
          </p:nvSpPr>
          <p:spPr>
            <a:xfrm>
              <a:off x="5504330" y="4905660"/>
              <a:ext cx="744415"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8" name="Arrow: Right 27">
              <a:extLst>
                <a:ext uri="{FF2B5EF4-FFF2-40B4-BE49-F238E27FC236}">
                  <a16:creationId xmlns:a16="http://schemas.microsoft.com/office/drawing/2014/main" id="{3FAAFF63-AD5E-4FEF-B314-1AF5AD8A15CB}"/>
                </a:ext>
              </a:extLst>
            </p:cNvPr>
            <p:cNvSpPr/>
            <p:nvPr/>
          </p:nvSpPr>
          <p:spPr>
            <a:xfrm>
              <a:off x="1921526" y="922117"/>
              <a:ext cx="427687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9" name="Arrow: Bent-Up 28">
              <a:extLst>
                <a:ext uri="{FF2B5EF4-FFF2-40B4-BE49-F238E27FC236}">
                  <a16:creationId xmlns:a16="http://schemas.microsoft.com/office/drawing/2014/main" id="{85DE1338-29A7-4B20-9E36-EB6668BC6DEC}"/>
                </a:ext>
              </a:extLst>
            </p:cNvPr>
            <p:cNvSpPr/>
            <p:nvPr/>
          </p:nvSpPr>
          <p:spPr>
            <a:xfrm flipV="1">
              <a:off x="512073" y="1449874"/>
              <a:ext cx="3350953"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5932198-9363-447C-B628-CE3CCA62AF0F}"/>
                </a:ext>
              </a:extLst>
            </p:cNvPr>
            <p:cNvGrpSpPr/>
            <p:nvPr/>
          </p:nvGrpSpPr>
          <p:grpSpPr>
            <a:xfrm>
              <a:off x="3676670" y="1721256"/>
              <a:ext cx="228600" cy="228600"/>
              <a:chOff x="3909677" y="1771502"/>
              <a:chExt cx="390936" cy="383456"/>
            </a:xfrm>
          </p:grpSpPr>
          <p:sp>
            <p:nvSpPr>
              <p:cNvPr id="107" name="Oval 106">
                <a:extLst>
                  <a:ext uri="{FF2B5EF4-FFF2-40B4-BE49-F238E27FC236}">
                    <a16:creationId xmlns:a16="http://schemas.microsoft.com/office/drawing/2014/main" id="{B930097E-D8A0-41D2-A96E-ADAC52E38B3F}"/>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8" name="Plus Sign 107">
                <a:extLst>
                  <a:ext uri="{FF2B5EF4-FFF2-40B4-BE49-F238E27FC236}">
                    <a16:creationId xmlns:a16="http://schemas.microsoft.com/office/drawing/2014/main" id="{1418C4C6-349A-43FC-AFF7-12421B9FD75A}"/>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4BD3317C-41F6-4410-9C0C-AA9D0A82FF7C}"/>
                </a:ext>
              </a:extLst>
            </p:cNvPr>
            <p:cNvSpPr/>
            <p:nvPr/>
          </p:nvSpPr>
          <p:spPr>
            <a:xfrm>
              <a:off x="472440" y="1455103"/>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32" name="Arrow: Right 31">
              <a:extLst>
                <a:ext uri="{FF2B5EF4-FFF2-40B4-BE49-F238E27FC236}">
                  <a16:creationId xmlns:a16="http://schemas.microsoft.com/office/drawing/2014/main" id="{66A214EC-A4AD-4136-BF2D-3E85663B7DF3}"/>
                </a:ext>
              </a:extLst>
            </p:cNvPr>
            <p:cNvSpPr/>
            <p:nvPr/>
          </p:nvSpPr>
          <p:spPr>
            <a:xfrm>
              <a:off x="1913965" y="1731554"/>
              <a:ext cx="175487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3" name="Arrow: Bent-Up 32">
              <a:extLst>
                <a:ext uri="{FF2B5EF4-FFF2-40B4-BE49-F238E27FC236}">
                  <a16:creationId xmlns:a16="http://schemas.microsoft.com/office/drawing/2014/main" id="{7279328A-4FC4-44C9-9097-4F112330746A}"/>
                </a:ext>
              </a:extLst>
            </p:cNvPr>
            <p:cNvSpPr/>
            <p:nvPr/>
          </p:nvSpPr>
          <p:spPr>
            <a:xfrm flipV="1">
              <a:off x="4121139" y="1425668"/>
              <a:ext cx="1782553"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697C26B0-B6BE-4CA6-928B-CBF23E590CF3}"/>
                </a:ext>
              </a:extLst>
            </p:cNvPr>
            <p:cNvGrpSpPr/>
            <p:nvPr/>
          </p:nvGrpSpPr>
          <p:grpSpPr>
            <a:xfrm>
              <a:off x="5711860" y="1729316"/>
              <a:ext cx="228600" cy="228600"/>
              <a:chOff x="3909677" y="1771502"/>
              <a:chExt cx="390936" cy="383456"/>
            </a:xfrm>
          </p:grpSpPr>
          <p:sp>
            <p:nvSpPr>
              <p:cNvPr id="105" name="Oval 104">
                <a:extLst>
                  <a:ext uri="{FF2B5EF4-FFF2-40B4-BE49-F238E27FC236}">
                    <a16:creationId xmlns:a16="http://schemas.microsoft.com/office/drawing/2014/main" id="{38749B90-7101-444A-8BC0-E6B1BD7E444A}"/>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6" name="Plus Sign 105">
                <a:extLst>
                  <a:ext uri="{FF2B5EF4-FFF2-40B4-BE49-F238E27FC236}">
                    <a16:creationId xmlns:a16="http://schemas.microsoft.com/office/drawing/2014/main" id="{52B1BC0E-38F4-431C-8357-22E3AF1CF8F6}"/>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DE33028F-40D3-406E-8423-B745370E63A2}"/>
                </a:ext>
              </a:extLst>
            </p:cNvPr>
            <p:cNvSpPr/>
            <p:nvPr/>
          </p:nvSpPr>
          <p:spPr>
            <a:xfrm>
              <a:off x="4080161" y="1426375"/>
              <a:ext cx="91440"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36" name="Arrow: Right 35">
              <a:extLst>
                <a:ext uri="{FF2B5EF4-FFF2-40B4-BE49-F238E27FC236}">
                  <a16:creationId xmlns:a16="http://schemas.microsoft.com/office/drawing/2014/main" id="{9156A6C7-CCD4-4A5E-A951-728E45624273}"/>
                </a:ext>
              </a:extLst>
            </p:cNvPr>
            <p:cNvSpPr/>
            <p:nvPr/>
          </p:nvSpPr>
          <p:spPr>
            <a:xfrm>
              <a:off x="5487204" y="1740559"/>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7" name="Arrow: Bent-Up 36">
              <a:extLst>
                <a:ext uri="{FF2B5EF4-FFF2-40B4-BE49-F238E27FC236}">
                  <a16:creationId xmlns:a16="http://schemas.microsoft.com/office/drawing/2014/main" id="{AFE4BC2C-BEF1-46A5-9746-891D392D070C}"/>
                </a:ext>
              </a:extLst>
            </p:cNvPr>
            <p:cNvSpPr/>
            <p:nvPr/>
          </p:nvSpPr>
          <p:spPr>
            <a:xfrm flipV="1">
              <a:off x="579910" y="2258162"/>
              <a:ext cx="3283117"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FAB2D6A9-AA46-41BC-A84A-FFC5EDE62685}"/>
                </a:ext>
              </a:extLst>
            </p:cNvPr>
            <p:cNvGrpSpPr/>
            <p:nvPr/>
          </p:nvGrpSpPr>
          <p:grpSpPr>
            <a:xfrm>
              <a:off x="3661962" y="2545040"/>
              <a:ext cx="252374" cy="252374"/>
              <a:chOff x="3909677" y="1771502"/>
              <a:chExt cx="390936" cy="383456"/>
            </a:xfrm>
          </p:grpSpPr>
          <p:sp>
            <p:nvSpPr>
              <p:cNvPr id="103" name="Oval 102">
                <a:extLst>
                  <a:ext uri="{FF2B5EF4-FFF2-40B4-BE49-F238E27FC236}">
                    <a16:creationId xmlns:a16="http://schemas.microsoft.com/office/drawing/2014/main" id="{52CF8789-FBBE-4C2D-92CC-81415706F978}"/>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4" name="Plus Sign 103">
                <a:extLst>
                  <a:ext uri="{FF2B5EF4-FFF2-40B4-BE49-F238E27FC236}">
                    <a16:creationId xmlns:a16="http://schemas.microsoft.com/office/drawing/2014/main" id="{340D09F3-6E84-46B9-B3D7-0A24F42A38B6}"/>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39" name="Rectangle 38">
              <a:extLst>
                <a:ext uri="{FF2B5EF4-FFF2-40B4-BE49-F238E27FC236}">
                  <a16:creationId xmlns:a16="http://schemas.microsoft.com/office/drawing/2014/main" id="{AA0FB7A4-E5A0-4518-A2EC-273AE7415F55}"/>
                </a:ext>
              </a:extLst>
            </p:cNvPr>
            <p:cNvSpPr/>
            <p:nvPr/>
          </p:nvSpPr>
          <p:spPr>
            <a:xfrm>
              <a:off x="533400" y="226070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40" name="Arrow: Right 39">
              <a:extLst>
                <a:ext uri="{FF2B5EF4-FFF2-40B4-BE49-F238E27FC236}">
                  <a16:creationId xmlns:a16="http://schemas.microsoft.com/office/drawing/2014/main" id="{0D728DB6-DD1E-4DF4-938D-E3346BF07491}"/>
                </a:ext>
              </a:extLst>
            </p:cNvPr>
            <p:cNvSpPr/>
            <p:nvPr/>
          </p:nvSpPr>
          <p:spPr>
            <a:xfrm>
              <a:off x="3444254" y="2578967"/>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1" name="Arrow: Right 40">
              <a:extLst>
                <a:ext uri="{FF2B5EF4-FFF2-40B4-BE49-F238E27FC236}">
                  <a16:creationId xmlns:a16="http://schemas.microsoft.com/office/drawing/2014/main" id="{6134832E-B1BB-4A08-ACE2-92F94C336FEC}"/>
                </a:ext>
              </a:extLst>
            </p:cNvPr>
            <p:cNvSpPr/>
            <p:nvPr/>
          </p:nvSpPr>
          <p:spPr>
            <a:xfrm>
              <a:off x="6019800" y="2587947"/>
              <a:ext cx="18288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2" name="Arrow: Bent-Up 41">
              <a:extLst>
                <a:ext uri="{FF2B5EF4-FFF2-40B4-BE49-F238E27FC236}">
                  <a16:creationId xmlns:a16="http://schemas.microsoft.com/office/drawing/2014/main" id="{152B1194-4C86-4F4F-98AB-9677221C79FF}"/>
                </a:ext>
              </a:extLst>
            </p:cNvPr>
            <p:cNvSpPr/>
            <p:nvPr/>
          </p:nvSpPr>
          <p:spPr>
            <a:xfrm flipV="1">
              <a:off x="4068470" y="2266289"/>
              <a:ext cx="1843445"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A2511DE2-FEF5-44DB-BA42-9E18B636AF80}"/>
                </a:ext>
              </a:extLst>
            </p:cNvPr>
            <p:cNvGrpSpPr/>
            <p:nvPr/>
          </p:nvGrpSpPr>
          <p:grpSpPr>
            <a:xfrm>
              <a:off x="5719013" y="2563579"/>
              <a:ext cx="252374" cy="252374"/>
              <a:chOff x="3909677" y="1771502"/>
              <a:chExt cx="390936" cy="383456"/>
            </a:xfrm>
          </p:grpSpPr>
          <p:sp>
            <p:nvSpPr>
              <p:cNvPr id="101" name="Oval 100">
                <a:extLst>
                  <a:ext uri="{FF2B5EF4-FFF2-40B4-BE49-F238E27FC236}">
                    <a16:creationId xmlns:a16="http://schemas.microsoft.com/office/drawing/2014/main" id="{7F2CBD32-AE71-41BD-9BAF-E9FE53361282}"/>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2" name="Plus Sign 101">
                <a:extLst>
                  <a:ext uri="{FF2B5EF4-FFF2-40B4-BE49-F238E27FC236}">
                    <a16:creationId xmlns:a16="http://schemas.microsoft.com/office/drawing/2014/main" id="{664A6E91-AD34-4236-99EB-8133E40EB254}"/>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44" name="Rectangle 43">
              <a:extLst>
                <a:ext uri="{FF2B5EF4-FFF2-40B4-BE49-F238E27FC236}">
                  <a16:creationId xmlns:a16="http://schemas.microsoft.com/office/drawing/2014/main" id="{93A8A33D-3D05-45FC-A7D2-3BEA5C9AED1E}"/>
                </a:ext>
              </a:extLst>
            </p:cNvPr>
            <p:cNvSpPr/>
            <p:nvPr/>
          </p:nvSpPr>
          <p:spPr>
            <a:xfrm>
              <a:off x="4044546" y="226070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45" name="Arrow: Right 44">
              <a:extLst>
                <a:ext uri="{FF2B5EF4-FFF2-40B4-BE49-F238E27FC236}">
                  <a16:creationId xmlns:a16="http://schemas.microsoft.com/office/drawing/2014/main" id="{F1559C83-A007-4FF0-8312-3E4888BDA09F}"/>
                </a:ext>
              </a:extLst>
            </p:cNvPr>
            <p:cNvSpPr/>
            <p:nvPr/>
          </p:nvSpPr>
          <p:spPr>
            <a:xfrm>
              <a:off x="5506057" y="2568012"/>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EC9D77FD-A425-46F4-9C6F-2E2DBE932843}"/>
                </a:ext>
              </a:extLst>
            </p:cNvPr>
            <p:cNvSpPr/>
            <p:nvPr/>
          </p:nvSpPr>
          <p:spPr>
            <a:xfrm>
              <a:off x="817311" y="797875"/>
              <a:ext cx="1092456" cy="469492"/>
            </a:xfrm>
            <a:prstGeom prst="roundRect">
              <a:avLst/>
            </a:prstGeom>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latin typeface="Arial" panose="020B0604020202020204" pitchFamily="34" charset="0"/>
                  <a:cs typeface="Arial" panose="020B0604020202020204" pitchFamily="34" charset="0"/>
                </a:rPr>
                <a:t>Input</a:t>
              </a:r>
            </a:p>
            <a:p>
              <a:pPr algn="ctr"/>
              <a:r>
                <a:rPr lang="en-US" sz="1100" b="1" dirty="0">
                  <a:latin typeface="Arial" panose="020B0604020202020204" pitchFamily="34" charset="0"/>
                  <a:cs typeface="Arial" panose="020B0604020202020204" pitchFamily="34" charset="0"/>
                </a:rPr>
                <a:t>(3,</a:t>
              </a:r>
              <a:r>
                <a:rPr lang="en-US" sz="1100" b="1" baseline="-250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64)</a:t>
              </a:r>
            </a:p>
          </p:txBody>
        </p:sp>
        <p:sp>
          <p:nvSpPr>
            <p:cNvPr id="47" name="Rectangle: Rounded Corners 46">
              <a:extLst>
                <a:ext uri="{FF2B5EF4-FFF2-40B4-BE49-F238E27FC236}">
                  <a16:creationId xmlns:a16="http://schemas.microsoft.com/office/drawing/2014/main" id="{F486E1C2-35E5-4069-AA73-5840434652FD}"/>
                </a:ext>
              </a:extLst>
            </p:cNvPr>
            <p:cNvSpPr/>
            <p:nvPr/>
          </p:nvSpPr>
          <p:spPr>
            <a:xfrm>
              <a:off x="801803" y="1579448"/>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(64, 64)</a:t>
              </a:r>
            </a:p>
          </p:txBody>
        </p:sp>
        <p:sp>
          <p:nvSpPr>
            <p:cNvPr id="48" name="Rectangle: Rounded Corners 47">
              <a:extLst>
                <a:ext uri="{FF2B5EF4-FFF2-40B4-BE49-F238E27FC236}">
                  <a16:creationId xmlns:a16="http://schemas.microsoft.com/office/drawing/2014/main" id="{BD9F0AF7-37D5-4F40-857C-1A8DBF79E0FE}"/>
                </a:ext>
              </a:extLst>
            </p:cNvPr>
            <p:cNvSpPr/>
            <p:nvPr/>
          </p:nvSpPr>
          <p:spPr>
            <a:xfrm>
              <a:off x="4341749" y="1570481"/>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(64, 64)</a:t>
              </a:r>
            </a:p>
          </p:txBody>
        </p:sp>
        <p:sp>
          <p:nvSpPr>
            <p:cNvPr id="49" name="Rectangle: Rounded Corners 48">
              <a:extLst>
                <a:ext uri="{FF2B5EF4-FFF2-40B4-BE49-F238E27FC236}">
                  <a16:creationId xmlns:a16="http://schemas.microsoft.com/office/drawing/2014/main" id="{A65E58D2-A647-4221-B06B-33F59C1FA48A}"/>
                </a:ext>
              </a:extLst>
            </p:cNvPr>
            <p:cNvSpPr/>
            <p:nvPr/>
          </p:nvSpPr>
          <p:spPr>
            <a:xfrm>
              <a:off x="801803" y="2446489"/>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(64, 128)</a:t>
              </a:r>
            </a:p>
          </p:txBody>
        </p:sp>
        <p:sp>
          <p:nvSpPr>
            <p:cNvPr id="50" name="Rectangle: Rounded Corners 49">
              <a:extLst>
                <a:ext uri="{FF2B5EF4-FFF2-40B4-BE49-F238E27FC236}">
                  <a16:creationId xmlns:a16="http://schemas.microsoft.com/office/drawing/2014/main" id="{13404026-D22B-47AE-94F5-13C46015E0A9}"/>
                </a:ext>
              </a:extLst>
            </p:cNvPr>
            <p:cNvSpPr/>
            <p:nvPr/>
          </p:nvSpPr>
          <p:spPr>
            <a:xfrm>
              <a:off x="4384279" y="2449623"/>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(128, 128)</a:t>
              </a:r>
            </a:p>
          </p:txBody>
        </p:sp>
        <p:sp>
          <p:nvSpPr>
            <p:cNvPr id="51" name="Arrow: Right 50">
              <a:extLst>
                <a:ext uri="{FF2B5EF4-FFF2-40B4-BE49-F238E27FC236}">
                  <a16:creationId xmlns:a16="http://schemas.microsoft.com/office/drawing/2014/main" id="{4B7BDA69-EB06-4C39-A80F-5DF2BA28A139}"/>
                </a:ext>
              </a:extLst>
            </p:cNvPr>
            <p:cNvSpPr/>
            <p:nvPr/>
          </p:nvSpPr>
          <p:spPr>
            <a:xfrm>
              <a:off x="1909884" y="2584021"/>
              <a:ext cx="253838"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EAAF64ED-9ED9-40C5-847A-3A3927D494AA}"/>
                </a:ext>
              </a:extLst>
            </p:cNvPr>
            <p:cNvSpPr/>
            <p:nvPr/>
          </p:nvSpPr>
          <p:spPr>
            <a:xfrm>
              <a:off x="2112626" y="2458301"/>
              <a:ext cx="1366467" cy="491364"/>
            </a:xfrm>
            <a:prstGeom prst="roundRect">
              <a:avLst/>
            </a:prstGeom>
            <a:solidFill>
              <a:schemeClr val="accent1">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latin typeface="Arial" panose="020B0604020202020204" pitchFamily="34" charset="0"/>
                  <a:cs typeface="Arial" panose="020B0604020202020204" pitchFamily="34" charset="0"/>
                </a:rPr>
                <a:t>Downsample</a:t>
              </a:r>
            </a:p>
            <a:p>
              <a:pPr algn="ctr"/>
              <a:r>
                <a:rPr lang="en-US" sz="1000" b="1" dirty="0">
                  <a:latin typeface="Arial" panose="020B0604020202020204" pitchFamily="34" charset="0"/>
                  <a:cs typeface="Arial" panose="020B0604020202020204" pitchFamily="34" charset="0"/>
                </a:rPr>
                <a:t> (64, 128)</a:t>
              </a:r>
            </a:p>
          </p:txBody>
        </p:sp>
        <p:sp>
          <p:nvSpPr>
            <p:cNvPr id="53" name="Rectangle 52">
              <a:extLst>
                <a:ext uri="{FF2B5EF4-FFF2-40B4-BE49-F238E27FC236}">
                  <a16:creationId xmlns:a16="http://schemas.microsoft.com/office/drawing/2014/main" id="{38FDF60F-3FC9-456F-A511-1B9FBFB3A72A}"/>
                </a:ext>
              </a:extLst>
            </p:cNvPr>
            <p:cNvSpPr/>
            <p:nvPr/>
          </p:nvSpPr>
          <p:spPr>
            <a:xfrm>
              <a:off x="6296963" y="857791"/>
              <a:ext cx="759625"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Input</a:t>
              </a:r>
              <a:endParaRPr lang="en-US" sz="1400"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6EB91DA-D453-47D7-8623-F17DB168DB66}"/>
                </a:ext>
              </a:extLst>
            </p:cNvPr>
            <p:cNvSpPr/>
            <p:nvPr/>
          </p:nvSpPr>
          <p:spPr>
            <a:xfrm>
              <a:off x="6248400" y="1512183"/>
              <a:ext cx="1018967"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Layer 1</a:t>
              </a:r>
              <a:endParaRPr lang="en-US" sz="1400"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68673C14-138B-4B58-886C-F4A2732D492E}"/>
                </a:ext>
              </a:extLst>
            </p:cNvPr>
            <p:cNvSpPr/>
            <p:nvPr/>
          </p:nvSpPr>
          <p:spPr>
            <a:xfrm>
              <a:off x="6293524" y="2323831"/>
              <a:ext cx="1018967"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Layer 2</a:t>
              </a:r>
              <a:endParaRPr lang="en-US" sz="1400" dirty="0">
                <a:latin typeface="Arial" panose="020B0604020202020204" pitchFamily="34" charset="0"/>
                <a:cs typeface="Arial" panose="020B0604020202020204" pitchFamily="34" charset="0"/>
              </a:endParaRPr>
            </a:p>
          </p:txBody>
        </p:sp>
        <p:sp>
          <p:nvSpPr>
            <p:cNvPr id="56" name="Rectangle: Rounded Corners 55">
              <a:extLst>
                <a:ext uri="{FF2B5EF4-FFF2-40B4-BE49-F238E27FC236}">
                  <a16:creationId xmlns:a16="http://schemas.microsoft.com/office/drawing/2014/main" id="{985BB54E-A94D-474A-B590-6E66DAD9AF3E}"/>
                </a:ext>
              </a:extLst>
            </p:cNvPr>
            <p:cNvSpPr/>
            <p:nvPr/>
          </p:nvSpPr>
          <p:spPr>
            <a:xfrm>
              <a:off x="381000" y="3048000"/>
              <a:ext cx="5896083" cy="781647"/>
            </a:xfrm>
            <a:prstGeom prst="round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7" name="Arrow: Right 56">
              <a:extLst>
                <a:ext uri="{FF2B5EF4-FFF2-40B4-BE49-F238E27FC236}">
                  <a16:creationId xmlns:a16="http://schemas.microsoft.com/office/drawing/2014/main" id="{2EB66C01-5AFA-4877-A945-4EE30F1A3B5E}"/>
                </a:ext>
              </a:extLst>
            </p:cNvPr>
            <p:cNvSpPr/>
            <p:nvPr/>
          </p:nvSpPr>
          <p:spPr>
            <a:xfrm>
              <a:off x="438489" y="3426147"/>
              <a:ext cx="367064"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8" name="Arrow: Bent-Up 57">
              <a:extLst>
                <a:ext uri="{FF2B5EF4-FFF2-40B4-BE49-F238E27FC236}">
                  <a16:creationId xmlns:a16="http://schemas.microsoft.com/office/drawing/2014/main" id="{4258780D-C45A-46BD-9697-7A7B3BA0FA61}"/>
                </a:ext>
              </a:extLst>
            </p:cNvPr>
            <p:cNvSpPr/>
            <p:nvPr/>
          </p:nvSpPr>
          <p:spPr>
            <a:xfrm flipV="1">
              <a:off x="579910" y="3096362"/>
              <a:ext cx="3283117"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3BDE0A9A-1442-4648-AC80-9A3D10C6C249}"/>
                </a:ext>
              </a:extLst>
            </p:cNvPr>
            <p:cNvGrpSpPr/>
            <p:nvPr/>
          </p:nvGrpSpPr>
          <p:grpSpPr>
            <a:xfrm>
              <a:off x="3661962" y="3383240"/>
              <a:ext cx="252374" cy="252374"/>
              <a:chOff x="3909677" y="1771502"/>
              <a:chExt cx="390936" cy="383456"/>
            </a:xfrm>
          </p:grpSpPr>
          <p:sp>
            <p:nvSpPr>
              <p:cNvPr id="99" name="Oval 98">
                <a:extLst>
                  <a:ext uri="{FF2B5EF4-FFF2-40B4-BE49-F238E27FC236}">
                    <a16:creationId xmlns:a16="http://schemas.microsoft.com/office/drawing/2014/main" id="{CD755990-0780-4A53-8DD6-C55247A48818}"/>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0" name="Plus Sign 99">
                <a:extLst>
                  <a:ext uri="{FF2B5EF4-FFF2-40B4-BE49-F238E27FC236}">
                    <a16:creationId xmlns:a16="http://schemas.microsoft.com/office/drawing/2014/main" id="{1EFB619D-8A92-4B93-A75C-A3F3189CEDA8}"/>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60" name="Rectangle 59">
              <a:extLst>
                <a:ext uri="{FF2B5EF4-FFF2-40B4-BE49-F238E27FC236}">
                  <a16:creationId xmlns:a16="http://schemas.microsoft.com/office/drawing/2014/main" id="{F723852B-E9A8-49C5-A8A7-BD5F04F888D4}"/>
                </a:ext>
              </a:extLst>
            </p:cNvPr>
            <p:cNvSpPr/>
            <p:nvPr/>
          </p:nvSpPr>
          <p:spPr>
            <a:xfrm>
              <a:off x="533400" y="309890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61" name="Arrow: Right 60">
              <a:extLst>
                <a:ext uri="{FF2B5EF4-FFF2-40B4-BE49-F238E27FC236}">
                  <a16:creationId xmlns:a16="http://schemas.microsoft.com/office/drawing/2014/main" id="{468AEA56-68EF-40BD-A30C-9C25E3ACC5D2}"/>
                </a:ext>
              </a:extLst>
            </p:cNvPr>
            <p:cNvSpPr/>
            <p:nvPr/>
          </p:nvSpPr>
          <p:spPr>
            <a:xfrm>
              <a:off x="3444254" y="3417167"/>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2" name="Arrow: Right 61">
              <a:extLst>
                <a:ext uri="{FF2B5EF4-FFF2-40B4-BE49-F238E27FC236}">
                  <a16:creationId xmlns:a16="http://schemas.microsoft.com/office/drawing/2014/main" id="{42A08FC8-2D3D-441C-96DA-85A97B5BD508}"/>
                </a:ext>
              </a:extLst>
            </p:cNvPr>
            <p:cNvSpPr/>
            <p:nvPr/>
          </p:nvSpPr>
          <p:spPr>
            <a:xfrm>
              <a:off x="6019800" y="3426147"/>
              <a:ext cx="18288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3" name="Arrow: Bent-Up 62">
              <a:extLst>
                <a:ext uri="{FF2B5EF4-FFF2-40B4-BE49-F238E27FC236}">
                  <a16:creationId xmlns:a16="http://schemas.microsoft.com/office/drawing/2014/main" id="{3184EEC1-95BD-4308-B1F3-3FE6658B2B9A}"/>
                </a:ext>
              </a:extLst>
            </p:cNvPr>
            <p:cNvSpPr/>
            <p:nvPr/>
          </p:nvSpPr>
          <p:spPr>
            <a:xfrm flipV="1">
              <a:off x="4068470" y="3104489"/>
              <a:ext cx="1843445"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BEBC2579-BBC0-4B60-81CD-8F3E2EF220ED}"/>
                </a:ext>
              </a:extLst>
            </p:cNvPr>
            <p:cNvGrpSpPr/>
            <p:nvPr/>
          </p:nvGrpSpPr>
          <p:grpSpPr>
            <a:xfrm>
              <a:off x="5719013" y="3401779"/>
              <a:ext cx="252374" cy="252374"/>
              <a:chOff x="3909677" y="1771502"/>
              <a:chExt cx="390936" cy="383456"/>
            </a:xfrm>
          </p:grpSpPr>
          <p:sp>
            <p:nvSpPr>
              <p:cNvPr id="97" name="Oval 96">
                <a:extLst>
                  <a:ext uri="{FF2B5EF4-FFF2-40B4-BE49-F238E27FC236}">
                    <a16:creationId xmlns:a16="http://schemas.microsoft.com/office/drawing/2014/main" id="{7257FB2A-6208-4E31-BF5B-FE051A93B842}"/>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98" name="Plus Sign 97">
                <a:extLst>
                  <a:ext uri="{FF2B5EF4-FFF2-40B4-BE49-F238E27FC236}">
                    <a16:creationId xmlns:a16="http://schemas.microsoft.com/office/drawing/2014/main" id="{6CD5B6F3-0C23-4DB7-B15D-09A33CC95190}"/>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id="{91FCDC95-D8A9-4198-9F69-054ECC083A18}"/>
                </a:ext>
              </a:extLst>
            </p:cNvPr>
            <p:cNvSpPr/>
            <p:nvPr/>
          </p:nvSpPr>
          <p:spPr>
            <a:xfrm>
              <a:off x="4044546" y="309890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66" name="Arrow: Right 65">
              <a:extLst>
                <a:ext uri="{FF2B5EF4-FFF2-40B4-BE49-F238E27FC236}">
                  <a16:creationId xmlns:a16="http://schemas.microsoft.com/office/drawing/2014/main" id="{F7157388-91FE-43E7-8C44-9A427262C75F}"/>
                </a:ext>
              </a:extLst>
            </p:cNvPr>
            <p:cNvSpPr/>
            <p:nvPr/>
          </p:nvSpPr>
          <p:spPr>
            <a:xfrm>
              <a:off x="5506057" y="3406212"/>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69073598-212B-4ECE-B1F1-96494AEE08E9}"/>
                </a:ext>
              </a:extLst>
            </p:cNvPr>
            <p:cNvSpPr/>
            <p:nvPr/>
          </p:nvSpPr>
          <p:spPr>
            <a:xfrm>
              <a:off x="801803" y="3284689"/>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(128, 256)</a:t>
              </a:r>
            </a:p>
          </p:txBody>
        </p:sp>
        <p:sp>
          <p:nvSpPr>
            <p:cNvPr id="68" name="Rectangle: Rounded Corners 67">
              <a:extLst>
                <a:ext uri="{FF2B5EF4-FFF2-40B4-BE49-F238E27FC236}">
                  <a16:creationId xmlns:a16="http://schemas.microsoft.com/office/drawing/2014/main" id="{B77DF735-0ED2-4056-AE04-99522A3306A4}"/>
                </a:ext>
              </a:extLst>
            </p:cNvPr>
            <p:cNvSpPr/>
            <p:nvPr/>
          </p:nvSpPr>
          <p:spPr>
            <a:xfrm>
              <a:off x="4384279" y="3287823"/>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(256, 256)</a:t>
              </a:r>
            </a:p>
          </p:txBody>
        </p:sp>
        <p:sp>
          <p:nvSpPr>
            <p:cNvPr id="69" name="Arrow: Right 68">
              <a:extLst>
                <a:ext uri="{FF2B5EF4-FFF2-40B4-BE49-F238E27FC236}">
                  <a16:creationId xmlns:a16="http://schemas.microsoft.com/office/drawing/2014/main" id="{0C840CBF-54D8-475F-BFD5-C98B135D195E}"/>
                </a:ext>
              </a:extLst>
            </p:cNvPr>
            <p:cNvSpPr/>
            <p:nvPr/>
          </p:nvSpPr>
          <p:spPr>
            <a:xfrm>
              <a:off x="1909884" y="3422221"/>
              <a:ext cx="253838"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0" name="Rectangle: Rounded Corners 69">
              <a:extLst>
                <a:ext uri="{FF2B5EF4-FFF2-40B4-BE49-F238E27FC236}">
                  <a16:creationId xmlns:a16="http://schemas.microsoft.com/office/drawing/2014/main" id="{42949C67-8090-4A5B-BEE7-57B6D690C029}"/>
                </a:ext>
              </a:extLst>
            </p:cNvPr>
            <p:cNvSpPr/>
            <p:nvPr/>
          </p:nvSpPr>
          <p:spPr>
            <a:xfrm>
              <a:off x="2112626" y="3296501"/>
              <a:ext cx="1366467" cy="491364"/>
            </a:xfrm>
            <a:prstGeom prst="roundRect">
              <a:avLst/>
            </a:prstGeom>
            <a:solidFill>
              <a:schemeClr val="accent1">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latin typeface="Arial" panose="020B0604020202020204" pitchFamily="34" charset="0"/>
                  <a:cs typeface="Arial" panose="020B0604020202020204" pitchFamily="34" charset="0"/>
                </a:rPr>
                <a:t>Downsample</a:t>
              </a:r>
            </a:p>
            <a:p>
              <a:pPr algn="ctr"/>
              <a:r>
                <a:rPr lang="en-US" sz="1000" b="1" dirty="0">
                  <a:latin typeface="Arial" panose="020B0604020202020204" pitchFamily="34" charset="0"/>
                  <a:cs typeface="Arial" panose="020B0604020202020204" pitchFamily="34" charset="0"/>
                </a:rPr>
                <a:t> (128, 256)</a:t>
              </a:r>
            </a:p>
          </p:txBody>
        </p:sp>
        <p:sp>
          <p:nvSpPr>
            <p:cNvPr id="71" name="Rectangle 70">
              <a:extLst>
                <a:ext uri="{FF2B5EF4-FFF2-40B4-BE49-F238E27FC236}">
                  <a16:creationId xmlns:a16="http://schemas.microsoft.com/office/drawing/2014/main" id="{C11E635F-B553-402A-8477-8432AB034A07}"/>
                </a:ext>
              </a:extLst>
            </p:cNvPr>
            <p:cNvSpPr/>
            <p:nvPr/>
          </p:nvSpPr>
          <p:spPr>
            <a:xfrm>
              <a:off x="6293524" y="3162031"/>
              <a:ext cx="1018967"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Layer 3</a:t>
              </a:r>
              <a:endParaRPr lang="en-US" sz="1400" dirty="0">
                <a:latin typeface="Arial" panose="020B0604020202020204" pitchFamily="34" charset="0"/>
                <a:cs typeface="Arial" panose="020B0604020202020204" pitchFamily="34" charset="0"/>
              </a:endParaRPr>
            </a:p>
          </p:txBody>
        </p:sp>
        <p:sp>
          <p:nvSpPr>
            <p:cNvPr id="72" name="Rectangle: Rounded Corners 71">
              <a:extLst>
                <a:ext uri="{FF2B5EF4-FFF2-40B4-BE49-F238E27FC236}">
                  <a16:creationId xmlns:a16="http://schemas.microsoft.com/office/drawing/2014/main" id="{267FD9E9-D905-41AB-956F-946E841914D8}"/>
                </a:ext>
              </a:extLst>
            </p:cNvPr>
            <p:cNvSpPr/>
            <p:nvPr/>
          </p:nvSpPr>
          <p:spPr>
            <a:xfrm>
              <a:off x="384440" y="3881610"/>
              <a:ext cx="5896083" cy="781647"/>
            </a:xfrm>
            <a:prstGeom prst="round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3" name="Arrow: Right 72">
              <a:extLst>
                <a:ext uri="{FF2B5EF4-FFF2-40B4-BE49-F238E27FC236}">
                  <a16:creationId xmlns:a16="http://schemas.microsoft.com/office/drawing/2014/main" id="{BCB5C110-D391-43C1-B99E-23620153D63C}"/>
                </a:ext>
              </a:extLst>
            </p:cNvPr>
            <p:cNvSpPr/>
            <p:nvPr/>
          </p:nvSpPr>
          <p:spPr>
            <a:xfrm>
              <a:off x="441929" y="4259757"/>
              <a:ext cx="367064"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4" name="Arrow: Bent-Up 73">
              <a:extLst>
                <a:ext uri="{FF2B5EF4-FFF2-40B4-BE49-F238E27FC236}">
                  <a16:creationId xmlns:a16="http://schemas.microsoft.com/office/drawing/2014/main" id="{96E47BC0-7C05-423E-85A1-EB2608484B04}"/>
                </a:ext>
              </a:extLst>
            </p:cNvPr>
            <p:cNvSpPr/>
            <p:nvPr/>
          </p:nvSpPr>
          <p:spPr>
            <a:xfrm flipV="1">
              <a:off x="583350" y="3929972"/>
              <a:ext cx="3283117"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75" name="Group 74">
              <a:extLst>
                <a:ext uri="{FF2B5EF4-FFF2-40B4-BE49-F238E27FC236}">
                  <a16:creationId xmlns:a16="http://schemas.microsoft.com/office/drawing/2014/main" id="{5F015C21-BF4A-4DA5-B789-B442EE565539}"/>
                </a:ext>
              </a:extLst>
            </p:cNvPr>
            <p:cNvGrpSpPr/>
            <p:nvPr/>
          </p:nvGrpSpPr>
          <p:grpSpPr>
            <a:xfrm>
              <a:off x="3665402" y="4216850"/>
              <a:ext cx="252374" cy="252374"/>
              <a:chOff x="3909677" y="1771502"/>
              <a:chExt cx="390936" cy="383456"/>
            </a:xfrm>
          </p:grpSpPr>
          <p:sp>
            <p:nvSpPr>
              <p:cNvPr id="95" name="Oval 94">
                <a:extLst>
                  <a:ext uri="{FF2B5EF4-FFF2-40B4-BE49-F238E27FC236}">
                    <a16:creationId xmlns:a16="http://schemas.microsoft.com/office/drawing/2014/main" id="{7873D4BE-3817-40D0-A945-051FD49B7737}"/>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96" name="Plus Sign 95">
                <a:extLst>
                  <a:ext uri="{FF2B5EF4-FFF2-40B4-BE49-F238E27FC236}">
                    <a16:creationId xmlns:a16="http://schemas.microsoft.com/office/drawing/2014/main" id="{83AFCC27-0FC7-4D64-B437-764191FB68BA}"/>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76" name="Rectangle 75">
              <a:extLst>
                <a:ext uri="{FF2B5EF4-FFF2-40B4-BE49-F238E27FC236}">
                  <a16:creationId xmlns:a16="http://schemas.microsoft.com/office/drawing/2014/main" id="{C0107D84-1D55-4D5B-AB8F-CD7B79FB76C9}"/>
                </a:ext>
              </a:extLst>
            </p:cNvPr>
            <p:cNvSpPr/>
            <p:nvPr/>
          </p:nvSpPr>
          <p:spPr>
            <a:xfrm>
              <a:off x="536840" y="393251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77" name="Arrow: Right 76">
              <a:extLst>
                <a:ext uri="{FF2B5EF4-FFF2-40B4-BE49-F238E27FC236}">
                  <a16:creationId xmlns:a16="http://schemas.microsoft.com/office/drawing/2014/main" id="{DD751F0E-9938-4965-BC03-D9BAD41551EF}"/>
                </a:ext>
              </a:extLst>
            </p:cNvPr>
            <p:cNvSpPr/>
            <p:nvPr/>
          </p:nvSpPr>
          <p:spPr>
            <a:xfrm>
              <a:off x="3447694" y="4250777"/>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8" name="Arrow: Right 77">
              <a:extLst>
                <a:ext uri="{FF2B5EF4-FFF2-40B4-BE49-F238E27FC236}">
                  <a16:creationId xmlns:a16="http://schemas.microsoft.com/office/drawing/2014/main" id="{803CF319-9F5D-4D0F-BED3-1AC7BAB3DA87}"/>
                </a:ext>
              </a:extLst>
            </p:cNvPr>
            <p:cNvSpPr/>
            <p:nvPr/>
          </p:nvSpPr>
          <p:spPr>
            <a:xfrm>
              <a:off x="6023240" y="4259757"/>
              <a:ext cx="18288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9" name="Arrow: Bent-Up 78">
              <a:extLst>
                <a:ext uri="{FF2B5EF4-FFF2-40B4-BE49-F238E27FC236}">
                  <a16:creationId xmlns:a16="http://schemas.microsoft.com/office/drawing/2014/main" id="{27A90859-EA61-4F4A-828F-C4D8EED242F0}"/>
                </a:ext>
              </a:extLst>
            </p:cNvPr>
            <p:cNvSpPr/>
            <p:nvPr/>
          </p:nvSpPr>
          <p:spPr>
            <a:xfrm flipV="1">
              <a:off x="4071910" y="3938099"/>
              <a:ext cx="1843445" cy="289621"/>
            </a:xfrm>
            <a:prstGeom prst="bentUpArrow">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nvGrpSpPr>
            <p:cNvPr id="80" name="Group 79">
              <a:extLst>
                <a:ext uri="{FF2B5EF4-FFF2-40B4-BE49-F238E27FC236}">
                  <a16:creationId xmlns:a16="http://schemas.microsoft.com/office/drawing/2014/main" id="{F615535F-B302-4695-B894-79F35001A708}"/>
                </a:ext>
              </a:extLst>
            </p:cNvPr>
            <p:cNvGrpSpPr/>
            <p:nvPr/>
          </p:nvGrpSpPr>
          <p:grpSpPr>
            <a:xfrm>
              <a:off x="5722453" y="4235389"/>
              <a:ext cx="252374" cy="252374"/>
              <a:chOff x="3909677" y="1771502"/>
              <a:chExt cx="390936" cy="383456"/>
            </a:xfrm>
          </p:grpSpPr>
          <p:sp>
            <p:nvSpPr>
              <p:cNvPr id="93" name="Oval 92">
                <a:extLst>
                  <a:ext uri="{FF2B5EF4-FFF2-40B4-BE49-F238E27FC236}">
                    <a16:creationId xmlns:a16="http://schemas.microsoft.com/office/drawing/2014/main" id="{3C8BF7E7-C6A7-4256-869F-8D28DF91F80E}"/>
                  </a:ext>
                </a:extLst>
              </p:cNvPr>
              <p:cNvSpPr/>
              <p:nvPr/>
            </p:nvSpPr>
            <p:spPr>
              <a:xfrm>
                <a:off x="3909677" y="1771502"/>
                <a:ext cx="390936" cy="3834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94" name="Plus Sign 93">
                <a:extLst>
                  <a:ext uri="{FF2B5EF4-FFF2-40B4-BE49-F238E27FC236}">
                    <a16:creationId xmlns:a16="http://schemas.microsoft.com/office/drawing/2014/main" id="{0C9BAF27-33E2-4CFC-898C-2098CAA733E8}"/>
                  </a:ext>
                </a:extLst>
              </p:cNvPr>
              <p:cNvSpPr/>
              <p:nvPr/>
            </p:nvSpPr>
            <p:spPr>
              <a:xfrm>
                <a:off x="3919714" y="1785833"/>
                <a:ext cx="365760" cy="365760"/>
              </a:xfrm>
              <a:prstGeom prst="mathPlus">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81" name="Rectangle 80">
              <a:extLst>
                <a:ext uri="{FF2B5EF4-FFF2-40B4-BE49-F238E27FC236}">
                  <a16:creationId xmlns:a16="http://schemas.microsoft.com/office/drawing/2014/main" id="{A239565A-AE97-4664-8F51-266F807D7166}"/>
                </a:ext>
              </a:extLst>
            </p:cNvPr>
            <p:cNvSpPr/>
            <p:nvPr/>
          </p:nvSpPr>
          <p:spPr>
            <a:xfrm>
              <a:off x="4047986" y="3932511"/>
              <a:ext cx="76594" cy="410526"/>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82" name="Arrow: Right 81">
              <a:extLst>
                <a:ext uri="{FF2B5EF4-FFF2-40B4-BE49-F238E27FC236}">
                  <a16:creationId xmlns:a16="http://schemas.microsoft.com/office/drawing/2014/main" id="{798EFEC2-1892-46B5-83B9-1448389359B8}"/>
                </a:ext>
              </a:extLst>
            </p:cNvPr>
            <p:cNvSpPr/>
            <p:nvPr/>
          </p:nvSpPr>
          <p:spPr>
            <a:xfrm>
              <a:off x="5509497" y="4239822"/>
              <a:ext cx="182740"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3" name="Rectangle: Rounded Corners 82">
              <a:extLst>
                <a:ext uri="{FF2B5EF4-FFF2-40B4-BE49-F238E27FC236}">
                  <a16:creationId xmlns:a16="http://schemas.microsoft.com/office/drawing/2014/main" id="{B1CEF19E-9404-4A1C-8795-F7CED3E2790C}"/>
                </a:ext>
              </a:extLst>
            </p:cNvPr>
            <p:cNvSpPr/>
            <p:nvPr/>
          </p:nvSpPr>
          <p:spPr>
            <a:xfrm>
              <a:off x="749846" y="4118299"/>
              <a:ext cx="1218760"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(256, 512)</a:t>
              </a:r>
            </a:p>
          </p:txBody>
        </p:sp>
        <p:sp>
          <p:nvSpPr>
            <p:cNvPr id="84" name="Rectangle: Rounded Corners 83">
              <a:extLst>
                <a:ext uri="{FF2B5EF4-FFF2-40B4-BE49-F238E27FC236}">
                  <a16:creationId xmlns:a16="http://schemas.microsoft.com/office/drawing/2014/main" id="{592A2B00-5BB5-4313-A8F7-313997C4CB4B}"/>
                </a:ext>
              </a:extLst>
            </p:cNvPr>
            <p:cNvSpPr/>
            <p:nvPr/>
          </p:nvSpPr>
          <p:spPr>
            <a:xfrm>
              <a:off x="4387719" y="4121433"/>
              <a:ext cx="1107964" cy="505636"/>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Basic Block</a:t>
              </a:r>
            </a:p>
            <a:p>
              <a:pPr algn="ctr"/>
              <a:r>
                <a:rPr lang="en-US" sz="1050" b="1" dirty="0">
                  <a:latin typeface="Arial" panose="020B0604020202020204" pitchFamily="34" charset="0"/>
                  <a:cs typeface="Arial" panose="020B0604020202020204" pitchFamily="34" charset="0"/>
                </a:rPr>
                <a:t>(512, 512)</a:t>
              </a:r>
            </a:p>
          </p:txBody>
        </p:sp>
        <p:sp>
          <p:nvSpPr>
            <p:cNvPr id="85" name="Arrow: Right 84">
              <a:extLst>
                <a:ext uri="{FF2B5EF4-FFF2-40B4-BE49-F238E27FC236}">
                  <a16:creationId xmlns:a16="http://schemas.microsoft.com/office/drawing/2014/main" id="{0B0E7B45-A1A8-470F-AE95-F3D1440BD477}"/>
                </a:ext>
              </a:extLst>
            </p:cNvPr>
            <p:cNvSpPr/>
            <p:nvPr/>
          </p:nvSpPr>
          <p:spPr>
            <a:xfrm>
              <a:off x="1913324" y="4255831"/>
              <a:ext cx="253838"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Rectangle: Rounded Corners 85">
              <a:extLst>
                <a:ext uri="{FF2B5EF4-FFF2-40B4-BE49-F238E27FC236}">
                  <a16:creationId xmlns:a16="http://schemas.microsoft.com/office/drawing/2014/main" id="{1D288FB1-C94E-4C00-AFF1-9677A0EA533B}"/>
                </a:ext>
              </a:extLst>
            </p:cNvPr>
            <p:cNvSpPr/>
            <p:nvPr/>
          </p:nvSpPr>
          <p:spPr>
            <a:xfrm>
              <a:off x="2116065" y="4130111"/>
              <a:ext cx="1366467" cy="491364"/>
            </a:xfrm>
            <a:prstGeom prst="roundRect">
              <a:avLst/>
            </a:prstGeom>
            <a:solidFill>
              <a:schemeClr val="accent1">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latin typeface="Arial" panose="020B0604020202020204" pitchFamily="34" charset="0"/>
                  <a:cs typeface="Arial" panose="020B0604020202020204" pitchFamily="34" charset="0"/>
                </a:rPr>
                <a:t>Downsample</a:t>
              </a:r>
            </a:p>
            <a:p>
              <a:pPr algn="ctr"/>
              <a:r>
                <a:rPr lang="en-US" sz="1000" b="1" dirty="0">
                  <a:latin typeface="Arial" panose="020B0604020202020204" pitchFamily="34" charset="0"/>
                  <a:cs typeface="Arial" panose="020B0604020202020204" pitchFamily="34" charset="0"/>
                </a:rPr>
                <a:t> (256, 512)</a:t>
              </a:r>
            </a:p>
          </p:txBody>
        </p:sp>
        <p:sp>
          <p:nvSpPr>
            <p:cNvPr id="87" name="Rectangle 86">
              <a:extLst>
                <a:ext uri="{FF2B5EF4-FFF2-40B4-BE49-F238E27FC236}">
                  <a16:creationId xmlns:a16="http://schemas.microsoft.com/office/drawing/2014/main" id="{00EC79A6-B6F4-4811-A919-220F07B3B70C}"/>
                </a:ext>
              </a:extLst>
            </p:cNvPr>
            <p:cNvSpPr/>
            <p:nvPr/>
          </p:nvSpPr>
          <p:spPr>
            <a:xfrm>
              <a:off x="6296963" y="3995641"/>
              <a:ext cx="1018967"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Layer 4</a:t>
              </a:r>
              <a:endParaRPr lang="en-US" sz="1400" dirty="0">
                <a:latin typeface="Arial" panose="020B0604020202020204" pitchFamily="34" charset="0"/>
                <a:cs typeface="Arial" panose="020B0604020202020204" pitchFamily="34" charset="0"/>
              </a:endParaRPr>
            </a:p>
          </p:txBody>
        </p:sp>
        <p:sp>
          <p:nvSpPr>
            <p:cNvPr id="88" name="Rectangle: Rounded Corners 87">
              <a:extLst>
                <a:ext uri="{FF2B5EF4-FFF2-40B4-BE49-F238E27FC236}">
                  <a16:creationId xmlns:a16="http://schemas.microsoft.com/office/drawing/2014/main" id="{1B13B7CF-624B-43D4-A7F7-303233232745}"/>
                </a:ext>
              </a:extLst>
            </p:cNvPr>
            <p:cNvSpPr/>
            <p:nvPr/>
          </p:nvSpPr>
          <p:spPr>
            <a:xfrm>
              <a:off x="4384279" y="4781183"/>
              <a:ext cx="1102722" cy="525593"/>
            </a:xfrm>
            <a:prstGeom prst="roundRect">
              <a:avLst/>
            </a:prstGeom>
            <a:solidFill>
              <a:srgbClr val="A4A3A4"/>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latin typeface="Arial" panose="020B0604020202020204" pitchFamily="34" charset="0"/>
                  <a:cs typeface="Arial" panose="020B0604020202020204" pitchFamily="34" charset="0"/>
                </a:rPr>
                <a:t>Output</a:t>
              </a:r>
            </a:p>
            <a:p>
              <a:pPr algn="ctr"/>
              <a:r>
                <a:rPr lang="en-US" sz="1050" b="1" dirty="0">
                  <a:latin typeface="Arial" panose="020B0604020202020204" pitchFamily="34" charset="0"/>
                  <a:cs typeface="Arial" panose="020B0604020202020204" pitchFamily="34" charset="0"/>
                </a:rPr>
                <a:t>(512, 2)</a:t>
              </a:r>
            </a:p>
          </p:txBody>
        </p:sp>
        <p:sp>
          <p:nvSpPr>
            <p:cNvPr id="89" name="Rectangle 88">
              <a:extLst>
                <a:ext uri="{FF2B5EF4-FFF2-40B4-BE49-F238E27FC236}">
                  <a16:creationId xmlns:a16="http://schemas.microsoft.com/office/drawing/2014/main" id="{7DF065AA-28BE-44B5-8B5B-DC2DF2B8CA2C}"/>
                </a:ext>
              </a:extLst>
            </p:cNvPr>
            <p:cNvSpPr/>
            <p:nvPr/>
          </p:nvSpPr>
          <p:spPr>
            <a:xfrm>
              <a:off x="6296963" y="4833546"/>
              <a:ext cx="941583" cy="288593"/>
            </a:xfrm>
            <a:prstGeom prst="rect">
              <a:avLst/>
            </a:prstGeom>
          </p:spPr>
          <p:txBody>
            <a:bodyPr wrap="none">
              <a:spAutoFit/>
            </a:bodyPr>
            <a:lstStyle/>
            <a:p>
              <a:r>
                <a:rPr 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Output</a:t>
              </a:r>
              <a:endParaRPr lang="en-US" sz="1400" dirty="0">
                <a:latin typeface="Arial" panose="020B0604020202020204" pitchFamily="34" charset="0"/>
                <a:cs typeface="Arial" panose="020B0604020202020204" pitchFamily="34" charset="0"/>
              </a:endParaRPr>
            </a:p>
          </p:txBody>
        </p:sp>
        <p:sp>
          <p:nvSpPr>
            <p:cNvPr id="90" name="Arrow: Right 89">
              <a:extLst>
                <a:ext uri="{FF2B5EF4-FFF2-40B4-BE49-F238E27FC236}">
                  <a16:creationId xmlns:a16="http://schemas.microsoft.com/office/drawing/2014/main" id="{A3FB56F6-9283-4884-B95B-5AD198E7B8C2}"/>
                </a:ext>
              </a:extLst>
            </p:cNvPr>
            <p:cNvSpPr/>
            <p:nvPr/>
          </p:nvSpPr>
          <p:spPr>
            <a:xfrm>
              <a:off x="3961210" y="2592029"/>
              <a:ext cx="36238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sp>
          <p:nvSpPr>
            <p:cNvPr id="91" name="Arrow: Right 90">
              <a:extLst>
                <a:ext uri="{FF2B5EF4-FFF2-40B4-BE49-F238E27FC236}">
                  <a16:creationId xmlns:a16="http://schemas.microsoft.com/office/drawing/2014/main" id="{DB4A1A68-3549-4EE1-909E-A906CCFC86A4}"/>
                </a:ext>
              </a:extLst>
            </p:cNvPr>
            <p:cNvSpPr/>
            <p:nvPr/>
          </p:nvSpPr>
          <p:spPr>
            <a:xfrm>
              <a:off x="3970513" y="3416682"/>
              <a:ext cx="36238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sp>
          <p:nvSpPr>
            <p:cNvPr id="92" name="Arrow: Right 91">
              <a:extLst>
                <a:ext uri="{FF2B5EF4-FFF2-40B4-BE49-F238E27FC236}">
                  <a16:creationId xmlns:a16="http://schemas.microsoft.com/office/drawing/2014/main" id="{BC84FBD5-8333-4113-B9C7-A676DC796062}"/>
                </a:ext>
              </a:extLst>
            </p:cNvPr>
            <p:cNvSpPr/>
            <p:nvPr/>
          </p:nvSpPr>
          <p:spPr>
            <a:xfrm>
              <a:off x="3970513" y="4230261"/>
              <a:ext cx="362383" cy="24068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7F59AED5-46F2-42DF-8C2D-D76191DBB609}"/>
              </a:ext>
            </a:extLst>
          </p:cNvPr>
          <p:cNvGrpSpPr>
            <a:grpSpLocks noChangeAspect="1"/>
          </p:cNvGrpSpPr>
          <p:nvPr/>
        </p:nvGrpSpPr>
        <p:grpSpPr>
          <a:xfrm>
            <a:off x="228600" y="1007085"/>
            <a:ext cx="3438720" cy="1486309"/>
            <a:chOff x="480844" y="304800"/>
            <a:chExt cx="3482913" cy="2314575"/>
          </a:xfrm>
        </p:grpSpPr>
        <p:sp>
          <p:nvSpPr>
            <p:cNvPr id="110" name="Rectangle: Rounded Corners 109">
              <a:extLst>
                <a:ext uri="{FF2B5EF4-FFF2-40B4-BE49-F238E27FC236}">
                  <a16:creationId xmlns:a16="http://schemas.microsoft.com/office/drawing/2014/main" id="{D2E396F9-22CF-4E5E-A4DB-57A822FC5599}"/>
                </a:ext>
              </a:extLst>
            </p:cNvPr>
            <p:cNvSpPr/>
            <p:nvPr/>
          </p:nvSpPr>
          <p:spPr>
            <a:xfrm>
              <a:off x="503362" y="304800"/>
              <a:ext cx="3460395" cy="231457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272E1D69-374D-4DB9-B705-D2DF83BA93EF}"/>
                </a:ext>
              </a:extLst>
            </p:cNvPr>
            <p:cNvSpPr/>
            <p:nvPr/>
          </p:nvSpPr>
          <p:spPr>
            <a:xfrm>
              <a:off x="687933" y="1833782"/>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2ED4EA7E-20BB-463B-B3DC-DDA17F10EE6A}"/>
                </a:ext>
              </a:extLst>
            </p:cNvPr>
            <p:cNvSpPr/>
            <p:nvPr/>
          </p:nvSpPr>
          <p:spPr>
            <a:xfrm>
              <a:off x="755851" y="1904599"/>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0C77316D-BA0C-4299-B1CE-1EF3B2D0AEDB}"/>
                </a:ext>
              </a:extLst>
            </p:cNvPr>
            <p:cNvSpPr/>
            <p:nvPr/>
          </p:nvSpPr>
          <p:spPr>
            <a:xfrm>
              <a:off x="827081" y="1959678"/>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977716C8-2221-402A-9A7B-0076597AD70C}"/>
                </a:ext>
              </a:extLst>
            </p:cNvPr>
            <p:cNvSpPr/>
            <p:nvPr/>
          </p:nvSpPr>
          <p:spPr>
            <a:xfrm>
              <a:off x="1957717" y="1913716"/>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0152C464-824C-4EC2-8C43-2C791A9BCC9C}"/>
                </a:ext>
              </a:extLst>
            </p:cNvPr>
            <p:cNvSpPr/>
            <p:nvPr/>
          </p:nvSpPr>
          <p:spPr>
            <a:xfrm>
              <a:off x="2016785" y="1968551"/>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C3C3700-B926-4B3C-B01D-3B5EEA3C2108}"/>
                </a:ext>
              </a:extLst>
            </p:cNvPr>
            <p:cNvSpPr/>
            <p:nvPr/>
          </p:nvSpPr>
          <p:spPr>
            <a:xfrm>
              <a:off x="2078181" y="2025775"/>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4DD62E84-63DC-4BDA-BCEA-C38AB9F2C92B}"/>
                </a:ext>
              </a:extLst>
            </p:cNvPr>
            <p:cNvSpPr/>
            <p:nvPr/>
          </p:nvSpPr>
          <p:spPr>
            <a:xfrm>
              <a:off x="3116808" y="1862357"/>
              <a:ext cx="457199" cy="457200"/>
            </a:xfrm>
            <a:prstGeom prst="rect">
              <a:avLst/>
            </a:prstGeom>
            <a:solidFill>
              <a:schemeClr val="accent2">
                <a:lumMod val="60000"/>
                <a:lumOff val="40000"/>
                <a:alpha val="30196"/>
              </a:schemeClr>
            </a:solidFill>
            <a:ln w="19050">
              <a:solidFill>
                <a:schemeClr val="accent2">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5E595B62-DBDF-4827-8544-E829F7E5C6CD}"/>
                </a:ext>
              </a:extLst>
            </p:cNvPr>
            <p:cNvSpPr/>
            <p:nvPr/>
          </p:nvSpPr>
          <p:spPr>
            <a:xfrm>
              <a:off x="3184726" y="1933174"/>
              <a:ext cx="457199" cy="457200"/>
            </a:xfrm>
            <a:prstGeom prst="rect">
              <a:avLst/>
            </a:prstGeom>
            <a:solidFill>
              <a:schemeClr val="accent2">
                <a:lumMod val="60000"/>
                <a:lumOff val="40000"/>
                <a:alpha val="30196"/>
              </a:schemeClr>
            </a:solidFill>
            <a:ln w="19050">
              <a:solidFill>
                <a:schemeClr val="accent2">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19" name="Rectangle: Rounded Corners 118">
              <a:extLst>
                <a:ext uri="{FF2B5EF4-FFF2-40B4-BE49-F238E27FC236}">
                  <a16:creationId xmlns:a16="http://schemas.microsoft.com/office/drawing/2014/main" id="{C5560860-C076-40D2-B677-97C6D104AFD0}"/>
                </a:ext>
              </a:extLst>
            </p:cNvPr>
            <p:cNvSpPr/>
            <p:nvPr/>
          </p:nvSpPr>
          <p:spPr>
            <a:xfrm>
              <a:off x="882516" y="340826"/>
              <a:ext cx="2668714" cy="618136"/>
            </a:xfrm>
            <a:prstGeom prst="roundRect">
              <a:avLst/>
            </a:prstGeom>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latin typeface="Arial" panose="020B0604020202020204" pitchFamily="34" charset="0"/>
                  <a:cs typeface="Arial" panose="020B0604020202020204" pitchFamily="34" charset="0"/>
                </a:rPr>
                <a:t>Input</a:t>
              </a:r>
            </a:p>
            <a:p>
              <a:pPr algn="ctr"/>
              <a:r>
                <a:rPr lang="en-US" sz="1200" b="1" dirty="0">
                  <a:latin typeface="Arial" panose="020B0604020202020204" pitchFamily="34" charset="0"/>
                  <a:cs typeface="Arial" panose="020B0604020202020204" pitchFamily="34" charset="0"/>
                </a:rPr>
                <a:t>(D</a:t>
              </a:r>
              <a:r>
                <a:rPr lang="en-US" sz="1200" b="1" baseline="-25000" dirty="0">
                  <a:latin typeface="Arial" panose="020B0604020202020204" pitchFamily="34" charset="0"/>
                  <a:cs typeface="Arial" panose="020B0604020202020204" pitchFamily="34" charset="0"/>
                </a:rPr>
                <a:t>1</a:t>
              </a:r>
              <a:r>
                <a:rPr lang="en-US" sz="1200" b="1" dirty="0">
                  <a:latin typeface="Arial" panose="020B0604020202020204" pitchFamily="34" charset="0"/>
                  <a:cs typeface="Arial" panose="020B0604020202020204" pitchFamily="34" charset="0"/>
                </a:rPr>
                <a:t>,</a:t>
              </a:r>
              <a:r>
                <a:rPr lang="en-US" sz="1200" b="1" baseline="-25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D</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a:t>
              </a:r>
            </a:p>
          </p:txBody>
        </p:sp>
        <p:sp>
          <p:nvSpPr>
            <p:cNvPr id="120" name="Rectangle 119">
              <a:extLst>
                <a:ext uri="{FF2B5EF4-FFF2-40B4-BE49-F238E27FC236}">
                  <a16:creationId xmlns:a16="http://schemas.microsoft.com/office/drawing/2014/main" id="{3F53CE20-DFA2-46AC-8344-6B8EF5076F47}"/>
                </a:ext>
              </a:extLst>
            </p:cNvPr>
            <p:cNvSpPr/>
            <p:nvPr/>
          </p:nvSpPr>
          <p:spPr>
            <a:xfrm>
              <a:off x="3255956" y="1988253"/>
              <a:ext cx="457199" cy="457200"/>
            </a:xfrm>
            <a:prstGeom prst="rect">
              <a:avLst/>
            </a:prstGeom>
            <a:solidFill>
              <a:schemeClr val="accent2">
                <a:lumMod val="60000"/>
                <a:lumOff val="40000"/>
                <a:alpha val="30196"/>
              </a:schemeClr>
            </a:solidFill>
            <a:ln w="19050">
              <a:solidFill>
                <a:schemeClr val="accent2">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FAF265E5-3243-48BB-98F7-E466C8819927}"/>
                </a:ext>
              </a:extLst>
            </p:cNvPr>
            <p:cNvSpPr txBox="1"/>
            <p:nvPr/>
          </p:nvSpPr>
          <p:spPr>
            <a:xfrm>
              <a:off x="480844" y="991109"/>
              <a:ext cx="1103699" cy="766864"/>
            </a:xfrm>
            <a:prstGeom prst="rect">
              <a:avLst/>
            </a:prstGeom>
            <a:noFill/>
          </p:spPr>
          <p:txBody>
            <a:bodyPr wrap="square" lIns="0" tIns="0" rIns="0" bIns="0" rtlCol="0">
              <a:spAutoFit/>
            </a:bodyPr>
            <a:lstStyle/>
            <a:p>
              <a:pPr algn="ctr">
                <a:lnSpc>
                  <a:spcPct val="80000"/>
                </a:lnSpc>
              </a:pPr>
              <a:r>
                <a:rPr lang="en-US" sz="1000" b="1" dirty="0">
                  <a:latin typeface="Arial" panose="020B0604020202020204" pitchFamily="34" charset="0"/>
                  <a:cs typeface="Arial" panose="020B0604020202020204" pitchFamily="34" charset="0"/>
                </a:rPr>
                <a:t>Conv2D@D1xD2</a:t>
              </a:r>
            </a:p>
            <a:p>
              <a:pPr algn="ctr">
                <a:lnSpc>
                  <a:spcPct val="80000"/>
                </a:lnSpc>
              </a:pPr>
              <a:r>
                <a:rPr lang="en-US" sz="1000" b="1" dirty="0">
                  <a:latin typeface="Arial" panose="020B0604020202020204" pitchFamily="34" charset="0"/>
                  <a:cs typeface="Arial" panose="020B0604020202020204" pitchFamily="34" charset="0"/>
                </a:rPr>
                <a:t>kernel: 7x7</a:t>
              </a:r>
            </a:p>
            <a:p>
              <a:pPr algn="ctr">
                <a:lnSpc>
                  <a:spcPct val="80000"/>
                </a:lnSpc>
              </a:pPr>
              <a:r>
                <a:rPr lang="en-US" sz="1000" b="1" dirty="0">
                  <a:latin typeface="Arial" panose="020B0604020202020204" pitchFamily="34" charset="0"/>
                  <a:cs typeface="Arial" panose="020B0604020202020204" pitchFamily="34" charset="0"/>
                </a:rPr>
                <a:t>stride: 2x2</a:t>
              </a:r>
            </a:p>
            <a:p>
              <a:pPr algn="ctr">
                <a:lnSpc>
                  <a:spcPct val="80000"/>
                </a:lnSpc>
              </a:pPr>
              <a:r>
                <a:rPr lang="en-US" sz="1000" b="1" dirty="0">
                  <a:latin typeface="Arial" panose="020B0604020202020204" pitchFamily="34" charset="0"/>
                  <a:cs typeface="Arial" panose="020B0604020202020204" pitchFamily="34" charset="0"/>
                </a:rPr>
                <a:t>padding: 3x3</a:t>
              </a:r>
            </a:p>
          </p:txBody>
        </p:sp>
        <p:sp>
          <p:nvSpPr>
            <p:cNvPr id="122" name="TextBox 121">
              <a:extLst>
                <a:ext uri="{FF2B5EF4-FFF2-40B4-BE49-F238E27FC236}">
                  <a16:creationId xmlns:a16="http://schemas.microsoft.com/office/drawing/2014/main" id="{E1C90718-F9D3-4A5A-9A2A-7ADBFDE940AF}"/>
                </a:ext>
              </a:extLst>
            </p:cNvPr>
            <p:cNvSpPr txBox="1"/>
            <p:nvPr/>
          </p:nvSpPr>
          <p:spPr>
            <a:xfrm>
              <a:off x="1481770" y="1457378"/>
              <a:ext cx="1391525" cy="38343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BatchNorm@D</a:t>
              </a:r>
              <a:r>
                <a:rPr lang="en-US" sz="1000" b="1" baseline="-25000" dirty="0">
                  <a:latin typeface="Arial" panose="020B0604020202020204" pitchFamily="34" charset="0"/>
                  <a:cs typeface="Arial" panose="020B0604020202020204" pitchFamily="34" charset="0"/>
                </a:rPr>
                <a:t>2</a:t>
              </a:r>
            </a:p>
          </p:txBody>
        </p:sp>
        <p:sp>
          <p:nvSpPr>
            <p:cNvPr id="123" name="TextBox 122">
              <a:extLst>
                <a:ext uri="{FF2B5EF4-FFF2-40B4-BE49-F238E27FC236}">
                  <a16:creationId xmlns:a16="http://schemas.microsoft.com/office/drawing/2014/main" id="{DF4A19B8-E1FA-47B2-82F4-8855F321356D}"/>
                </a:ext>
              </a:extLst>
            </p:cNvPr>
            <p:cNvSpPr txBox="1"/>
            <p:nvPr/>
          </p:nvSpPr>
          <p:spPr>
            <a:xfrm>
              <a:off x="2754091" y="887279"/>
              <a:ext cx="1199821" cy="958578"/>
            </a:xfrm>
            <a:prstGeom prst="rect">
              <a:avLst/>
            </a:prstGeom>
            <a:noFill/>
          </p:spPr>
          <p:txBody>
            <a:bodyPr wrap="square" lIns="0" tIns="0" rIns="0" bIns="0" rtlCol="0">
              <a:spAutoFit/>
            </a:bodyPr>
            <a:lstStyle/>
            <a:p>
              <a:pPr algn="ctr">
                <a:lnSpc>
                  <a:spcPct val="80000"/>
                </a:lnSpc>
              </a:pPr>
              <a:r>
                <a:rPr lang="en-US" sz="1000" b="1" dirty="0">
                  <a:latin typeface="Arial" panose="020B0604020202020204" pitchFamily="34" charset="0"/>
                  <a:cs typeface="Arial" panose="020B0604020202020204" pitchFamily="34" charset="0"/>
                </a:rPr>
                <a:t>MaxPool2D@D</a:t>
              </a:r>
              <a:r>
                <a:rPr lang="en-US" sz="1000" b="1" baseline="-25000" dirty="0">
                  <a:latin typeface="Arial" panose="020B0604020202020204" pitchFamily="34" charset="0"/>
                  <a:cs typeface="Arial" panose="020B0604020202020204" pitchFamily="34" charset="0"/>
                </a:rPr>
                <a:t>1</a:t>
              </a:r>
              <a:r>
                <a:rPr lang="en-US" sz="1000" b="1" dirty="0">
                  <a:latin typeface="Arial" panose="020B0604020202020204" pitchFamily="34" charset="0"/>
                  <a:cs typeface="Arial" panose="020B0604020202020204" pitchFamily="34" charset="0"/>
                </a:rPr>
                <a:t>xD</a:t>
              </a:r>
              <a:r>
                <a:rPr lang="en-US" sz="1000" b="1" baseline="-25000" dirty="0">
                  <a:latin typeface="Arial" panose="020B0604020202020204" pitchFamily="34" charset="0"/>
                  <a:cs typeface="Arial" panose="020B0604020202020204" pitchFamily="34" charset="0"/>
                </a:rPr>
                <a:t>2</a:t>
              </a:r>
            </a:p>
            <a:p>
              <a:pPr algn="ctr">
                <a:lnSpc>
                  <a:spcPct val="80000"/>
                </a:lnSpc>
              </a:pPr>
              <a:r>
                <a:rPr lang="en-US" sz="1000" b="1" dirty="0">
                  <a:latin typeface="Arial" panose="020B0604020202020204" pitchFamily="34" charset="0"/>
                  <a:cs typeface="Arial" panose="020B0604020202020204" pitchFamily="34" charset="0"/>
                </a:rPr>
                <a:t>kernel: 3x3</a:t>
              </a:r>
            </a:p>
            <a:p>
              <a:pPr algn="ctr">
                <a:lnSpc>
                  <a:spcPct val="80000"/>
                </a:lnSpc>
              </a:pPr>
              <a:r>
                <a:rPr lang="en-US" sz="1000" b="1" dirty="0">
                  <a:latin typeface="Arial" panose="020B0604020202020204" pitchFamily="34" charset="0"/>
                  <a:cs typeface="Arial" panose="020B0604020202020204" pitchFamily="34" charset="0"/>
                </a:rPr>
                <a:t>stride: 2x2</a:t>
              </a:r>
            </a:p>
            <a:p>
              <a:pPr algn="ctr">
                <a:lnSpc>
                  <a:spcPct val="80000"/>
                </a:lnSpc>
              </a:pPr>
              <a:r>
                <a:rPr lang="en-US" sz="1000" b="1" dirty="0">
                  <a:latin typeface="Arial" panose="020B0604020202020204" pitchFamily="34" charset="0"/>
                  <a:cs typeface="Arial" panose="020B0604020202020204" pitchFamily="34" charset="0"/>
                </a:rPr>
                <a:t>padding: 1x1</a:t>
              </a:r>
            </a:p>
            <a:p>
              <a:pPr algn="ctr">
                <a:lnSpc>
                  <a:spcPct val="80000"/>
                </a:lnSpc>
              </a:pPr>
              <a:r>
                <a:rPr lang="en-US" sz="1000" b="1" dirty="0">
                  <a:latin typeface="Arial" panose="020B0604020202020204" pitchFamily="34" charset="0"/>
                  <a:cs typeface="Arial" panose="020B0604020202020204" pitchFamily="34" charset="0"/>
                </a:rPr>
                <a:t>dilation: 1x1</a:t>
              </a:r>
            </a:p>
          </p:txBody>
        </p:sp>
        <p:sp>
          <p:nvSpPr>
            <p:cNvPr id="124" name="Arrow: Right 123">
              <a:extLst>
                <a:ext uri="{FF2B5EF4-FFF2-40B4-BE49-F238E27FC236}">
                  <a16:creationId xmlns:a16="http://schemas.microsoft.com/office/drawing/2014/main" id="{56F3343D-C332-49F5-AFD2-BD9AD89B959A}"/>
                </a:ext>
              </a:extLst>
            </p:cNvPr>
            <p:cNvSpPr/>
            <p:nvPr/>
          </p:nvSpPr>
          <p:spPr>
            <a:xfrm>
              <a:off x="2433846" y="1964008"/>
              <a:ext cx="640080" cy="40840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ReLU</a:t>
              </a:r>
            </a:p>
          </p:txBody>
        </p:sp>
        <p:sp>
          <p:nvSpPr>
            <p:cNvPr id="125" name="Arrow: Right 124">
              <a:extLst>
                <a:ext uri="{FF2B5EF4-FFF2-40B4-BE49-F238E27FC236}">
                  <a16:creationId xmlns:a16="http://schemas.microsoft.com/office/drawing/2014/main" id="{342BD39D-4A13-4B65-A590-A667B8CDA75A}"/>
                </a:ext>
              </a:extLst>
            </p:cNvPr>
            <p:cNvSpPr/>
            <p:nvPr/>
          </p:nvSpPr>
          <p:spPr>
            <a:xfrm>
              <a:off x="1291547" y="1962849"/>
              <a:ext cx="640080" cy="40840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grpSp>
      <p:grpSp>
        <p:nvGrpSpPr>
          <p:cNvPr id="126" name="Group 125">
            <a:extLst>
              <a:ext uri="{FF2B5EF4-FFF2-40B4-BE49-F238E27FC236}">
                <a16:creationId xmlns:a16="http://schemas.microsoft.com/office/drawing/2014/main" id="{0A09FB71-11F0-4D35-BC17-048AEAC24793}"/>
              </a:ext>
            </a:extLst>
          </p:cNvPr>
          <p:cNvGrpSpPr>
            <a:grpSpLocks noChangeAspect="1"/>
          </p:cNvGrpSpPr>
          <p:nvPr/>
        </p:nvGrpSpPr>
        <p:grpSpPr>
          <a:xfrm>
            <a:off x="224986" y="2607284"/>
            <a:ext cx="3436112" cy="1643177"/>
            <a:chOff x="4237094" y="2931372"/>
            <a:chExt cx="4598696" cy="2314575"/>
          </a:xfrm>
        </p:grpSpPr>
        <p:sp>
          <p:nvSpPr>
            <p:cNvPr id="127" name="Rectangle: Rounded Corners 126">
              <a:extLst>
                <a:ext uri="{FF2B5EF4-FFF2-40B4-BE49-F238E27FC236}">
                  <a16:creationId xmlns:a16="http://schemas.microsoft.com/office/drawing/2014/main" id="{94428F99-3166-4B82-9DB2-09EADAF2917A}"/>
                </a:ext>
              </a:extLst>
            </p:cNvPr>
            <p:cNvSpPr/>
            <p:nvPr/>
          </p:nvSpPr>
          <p:spPr>
            <a:xfrm>
              <a:off x="4237094" y="2931372"/>
              <a:ext cx="4594455" cy="2314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C09B3C48-4C03-4540-A70F-48DDC68DB8F6}"/>
                </a:ext>
              </a:extLst>
            </p:cNvPr>
            <p:cNvSpPr/>
            <p:nvPr/>
          </p:nvSpPr>
          <p:spPr>
            <a:xfrm>
              <a:off x="4426500" y="4446286"/>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9FF74A81-356B-4F28-A63E-5E8D81AE102B}"/>
                </a:ext>
              </a:extLst>
            </p:cNvPr>
            <p:cNvSpPr/>
            <p:nvPr/>
          </p:nvSpPr>
          <p:spPr>
            <a:xfrm>
              <a:off x="4494418" y="4517103"/>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E467B2F2-0B3D-4A92-99A5-32C668235732}"/>
                </a:ext>
              </a:extLst>
            </p:cNvPr>
            <p:cNvSpPr/>
            <p:nvPr/>
          </p:nvSpPr>
          <p:spPr>
            <a:xfrm>
              <a:off x="4565648" y="4572182"/>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69BC7F6C-4486-45D3-9873-250A7B634038}"/>
                </a:ext>
              </a:extLst>
            </p:cNvPr>
            <p:cNvSpPr/>
            <p:nvPr/>
          </p:nvSpPr>
          <p:spPr>
            <a:xfrm>
              <a:off x="5724859" y="4507170"/>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F718411C-CA69-4651-95C6-7746919151E6}"/>
                </a:ext>
              </a:extLst>
            </p:cNvPr>
            <p:cNvSpPr/>
            <p:nvPr/>
          </p:nvSpPr>
          <p:spPr>
            <a:xfrm>
              <a:off x="5783927" y="4562005"/>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F72F2271-639B-4834-AE72-6702413C0A3B}"/>
                </a:ext>
              </a:extLst>
            </p:cNvPr>
            <p:cNvSpPr/>
            <p:nvPr/>
          </p:nvSpPr>
          <p:spPr>
            <a:xfrm>
              <a:off x="5845323" y="4619229"/>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FC90EE81-E645-4A90-A320-48E46A40664B}"/>
                </a:ext>
              </a:extLst>
            </p:cNvPr>
            <p:cNvSpPr/>
            <p:nvPr/>
          </p:nvSpPr>
          <p:spPr>
            <a:xfrm>
              <a:off x="6903000" y="4484386"/>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8B9DEBA3-B7F1-4C35-BE43-B3C2EA293DCD}"/>
                </a:ext>
              </a:extLst>
            </p:cNvPr>
            <p:cNvSpPr/>
            <p:nvPr/>
          </p:nvSpPr>
          <p:spPr>
            <a:xfrm>
              <a:off x="6970918" y="4555203"/>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716B9176-8329-4A88-B661-8A07A39F4BCC}"/>
                </a:ext>
              </a:extLst>
            </p:cNvPr>
            <p:cNvSpPr/>
            <p:nvPr/>
          </p:nvSpPr>
          <p:spPr>
            <a:xfrm>
              <a:off x="7042148" y="4610282"/>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85F9D67B-A2A1-4EAA-9FBF-13C2BE48AAC4}"/>
                </a:ext>
              </a:extLst>
            </p:cNvPr>
            <p:cNvSpPr/>
            <p:nvPr/>
          </p:nvSpPr>
          <p:spPr>
            <a:xfrm>
              <a:off x="8210884" y="4535745"/>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8EA411B7-8872-4128-B0A0-09FCD8C48B5B}"/>
                </a:ext>
              </a:extLst>
            </p:cNvPr>
            <p:cNvSpPr/>
            <p:nvPr/>
          </p:nvSpPr>
          <p:spPr>
            <a:xfrm>
              <a:off x="8269952" y="4590580"/>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D74003BF-9350-40AF-910C-29E228E05DB6}"/>
                </a:ext>
              </a:extLst>
            </p:cNvPr>
            <p:cNvSpPr/>
            <p:nvPr/>
          </p:nvSpPr>
          <p:spPr>
            <a:xfrm>
              <a:off x="8331348" y="4647804"/>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C292F1F9-7D03-4D0F-8C2C-94CC8782E80D}"/>
                </a:ext>
              </a:extLst>
            </p:cNvPr>
            <p:cNvSpPr txBox="1"/>
            <p:nvPr/>
          </p:nvSpPr>
          <p:spPr>
            <a:xfrm>
              <a:off x="4241931" y="3690357"/>
              <a:ext cx="1344895" cy="693654"/>
            </a:xfrm>
            <a:prstGeom prst="rect">
              <a:avLst/>
            </a:prstGeom>
            <a:noFill/>
          </p:spPr>
          <p:txBody>
            <a:bodyPr wrap="square" lIns="0" tIns="0" rIns="0" bIns="0" rtlCol="0">
              <a:spAutoFit/>
            </a:bodyPr>
            <a:lstStyle/>
            <a:p>
              <a:pPr algn="ctr">
                <a:lnSpc>
                  <a:spcPct val="80000"/>
                </a:lnSpc>
              </a:pPr>
              <a:r>
                <a:rPr lang="en-US" sz="1000" b="1" dirty="0">
                  <a:latin typeface="Arial" panose="020B0604020202020204" pitchFamily="34" charset="0"/>
                  <a:cs typeface="Arial" panose="020B0604020202020204" pitchFamily="34" charset="0"/>
                </a:rPr>
                <a:t>Conv2D@D</a:t>
              </a:r>
              <a:r>
                <a:rPr lang="en-US" sz="1000" b="1" baseline="-25000" dirty="0">
                  <a:latin typeface="Arial" panose="020B0604020202020204" pitchFamily="34" charset="0"/>
                  <a:cs typeface="Arial" panose="020B0604020202020204" pitchFamily="34" charset="0"/>
                </a:rPr>
                <a:t>1</a:t>
              </a:r>
              <a:r>
                <a:rPr lang="en-US" sz="1000" b="1" dirty="0">
                  <a:latin typeface="Arial" panose="020B0604020202020204" pitchFamily="34" charset="0"/>
                  <a:cs typeface="Arial" panose="020B0604020202020204" pitchFamily="34" charset="0"/>
                </a:rPr>
                <a:t>xD</a:t>
              </a:r>
              <a:r>
                <a:rPr lang="en-US" sz="1000" b="1" baseline="-25000" dirty="0">
                  <a:latin typeface="Arial" panose="020B0604020202020204" pitchFamily="34" charset="0"/>
                  <a:cs typeface="Arial" panose="020B0604020202020204" pitchFamily="34" charset="0"/>
                </a:rPr>
                <a:t>2</a:t>
              </a:r>
            </a:p>
            <a:p>
              <a:pPr algn="ctr">
                <a:lnSpc>
                  <a:spcPct val="80000"/>
                </a:lnSpc>
              </a:pPr>
              <a:r>
                <a:rPr lang="en-US" sz="1000" b="1" dirty="0">
                  <a:latin typeface="Arial" panose="020B0604020202020204" pitchFamily="34" charset="0"/>
                  <a:cs typeface="Arial" panose="020B0604020202020204" pitchFamily="34" charset="0"/>
                </a:rPr>
                <a:t>k: 3x3</a:t>
              </a:r>
            </a:p>
            <a:p>
              <a:pPr algn="ctr">
                <a:lnSpc>
                  <a:spcPct val="80000"/>
                </a:lnSpc>
              </a:pPr>
              <a:r>
                <a:rPr lang="en-US" sz="1000" b="1" dirty="0">
                  <a:latin typeface="Arial" panose="020B0604020202020204" pitchFamily="34" charset="0"/>
                  <a:cs typeface="Arial" panose="020B0604020202020204" pitchFamily="34" charset="0"/>
                </a:rPr>
                <a:t>s: 1x1</a:t>
              </a:r>
            </a:p>
            <a:p>
              <a:pPr algn="ctr">
                <a:lnSpc>
                  <a:spcPct val="80000"/>
                </a:lnSpc>
              </a:pPr>
              <a:r>
                <a:rPr lang="en-US" sz="1000" b="1" dirty="0">
                  <a:latin typeface="Arial" panose="020B0604020202020204" pitchFamily="34" charset="0"/>
                  <a:cs typeface="Arial" panose="020B0604020202020204" pitchFamily="34" charset="0"/>
                </a:rPr>
                <a:t>p: 1x1</a:t>
              </a:r>
            </a:p>
          </p:txBody>
        </p:sp>
        <p:sp>
          <p:nvSpPr>
            <p:cNvPr id="141" name="TextBox 140">
              <a:extLst>
                <a:ext uri="{FF2B5EF4-FFF2-40B4-BE49-F238E27FC236}">
                  <a16:creationId xmlns:a16="http://schemas.microsoft.com/office/drawing/2014/main" id="{3CF7A0D2-A7B6-46BC-A080-0D13F204F25E}"/>
                </a:ext>
              </a:extLst>
            </p:cNvPr>
            <p:cNvSpPr txBox="1"/>
            <p:nvPr/>
          </p:nvSpPr>
          <p:spPr>
            <a:xfrm>
              <a:off x="5321333" y="4086743"/>
              <a:ext cx="1330444" cy="216766"/>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BatchNorm@D</a:t>
              </a:r>
              <a:r>
                <a:rPr lang="en-US" sz="1000" b="1" baseline="-25000" dirty="0">
                  <a:latin typeface="Arial" panose="020B0604020202020204" pitchFamily="34" charset="0"/>
                  <a:cs typeface="Arial" panose="020B0604020202020204" pitchFamily="34" charset="0"/>
                </a:rPr>
                <a:t>2</a:t>
              </a:r>
            </a:p>
          </p:txBody>
        </p:sp>
        <p:sp>
          <p:nvSpPr>
            <p:cNvPr id="142" name="TextBox 141">
              <a:extLst>
                <a:ext uri="{FF2B5EF4-FFF2-40B4-BE49-F238E27FC236}">
                  <a16:creationId xmlns:a16="http://schemas.microsoft.com/office/drawing/2014/main" id="{45B17927-1036-433E-AA45-1D45AB05D45A}"/>
                </a:ext>
              </a:extLst>
            </p:cNvPr>
            <p:cNvSpPr txBox="1"/>
            <p:nvPr/>
          </p:nvSpPr>
          <p:spPr>
            <a:xfrm>
              <a:off x="6485530" y="3717191"/>
              <a:ext cx="1330444" cy="693654"/>
            </a:xfrm>
            <a:prstGeom prst="rect">
              <a:avLst/>
            </a:prstGeom>
            <a:noFill/>
          </p:spPr>
          <p:txBody>
            <a:bodyPr wrap="square" lIns="0" tIns="0" rIns="0" bIns="0" rtlCol="0">
              <a:spAutoFit/>
            </a:bodyPr>
            <a:lstStyle/>
            <a:p>
              <a:pPr algn="ctr">
                <a:lnSpc>
                  <a:spcPct val="80000"/>
                </a:lnSpc>
              </a:pPr>
              <a:r>
                <a:rPr lang="en-US" sz="1000" b="1" dirty="0">
                  <a:latin typeface="Arial" panose="020B0604020202020204" pitchFamily="34" charset="0"/>
                  <a:cs typeface="Arial" panose="020B0604020202020204" pitchFamily="34" charset="0"/>
                </a:rPr>
                <a:t>Conv2D@D</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xD</a:t>
              </a:r>
              <a:r>
                <a:rPr lang="en-US" sz="1000" b="1" baseline="-25000" dirty="0">
                  <a:latin typeface="Arial" panose="020B0604020202020204" pitchFamily="34" charset="0"/>
                  <a:cs typeface="Arial" panose="020B0604020202020204" pitchFamily="34" charset="0"/>
                </a:rPr>
                <a:t>2</a:t>
              </a:r>
            </a:p>
            <a:p>
              <a:pPr algn="ctr">
                <a:lnSpc>
                  <a:spcPct val="80000"/>
                </a:lnSpc>
              </a:pPr>
              <a:r>
                <a:rPr lang="en-US" sz="1000" b="1" dirty="0">
                  <a:latin typeface="Arial" panose="020B0604020202020204" pitchFamily="34" charset="0"/>
                  <a:cs typeface="Arial" panose="020B0604020202020204" pitchFamily="34" charset="0"/>
                </a:rPr>
                <a:t>k: 3x3</a:t>
              </a:r>
            </a:p>
            <a:p>
              <a:pPr algn="ctr">
                <a:lnSpc>
                  <a:spcPct val="80000"/>
                </a:lnSpc>
              </a:pPr>
              <a:r>
                <a:rPr lang="en-US" sz="1000" b="1" dirty="0">
                  <a:latin typeface="Arial" panose="020B0604020202020204" pitchFamily="34" charset="0"/>
                  <a:cs typeface="Arial" panose="020B0604020202020204" pitchFamily="34" charset="0"/>
                </a:rPr>
                <a:t>s: 1x1</a:t>
              </a:r>
            </a:p>
            <a:p>
              <a:pPr algn="ctr">
                <a:lnSpc>
                  <a:spcPct val="80000"/>
                </a:lnSpc>
              </a:pPr>
              <a:r>
                <a:rPr lang="en-US" sz="1000" b="1" dirty="0">
                  <a:latin typeface="Arial" panose="020B0604020202020204" pitchFamily="34" charset="0"/>
                  <a:cs typeface="Arial" panose="020B0604020202020204" pitchFamily="34" charset="0"/>
                </a:rPr>
                <a:t>p: 1x1</a:t>
              </a:r>
            </a:p>
          </p:txBody>
        </p:sp>
        <p:sp>
          <p:nvSpPr>
            <p:cNvPr id="143" name="TextBox 142">
              <a:extLst>
                <a:ext uri="{FF2B5EF4-FFF2-40B4-BE49-F238E27FC236}">
                  <a16:creationId xmlns:a16="http://schemas.microsoft.com/office/drawing/2014/main" id="{FFF36FE9-B0CC-47E8-93DE-0A520458905B}"/>
                </a:ext>
              </a:extLst>
            </p:cNvPr>
            <p:cNvSpPr txBox="1"/>
            <p:nvPr/>
          </p:nvSpPr>
          <p:spPr>
            <a:xfrm>
              <a:off x="7505346" y="4129090"/>
              <a:ext cx="1330444" cy="216766"/>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BatchNorm@D</a:t>
              </a:r>
              <a:r>
                <a:rPr lang="en-US" sz="1000" b="1" baseline="-25000" dirty="0">
                  <a:latin typeface="Arial" panose="020B0604020202020204" pitchFamily="34" charset="0"/>
                  <a:cs typeface="Arial" panose="020B0604020202020204" pitchFamily="34" charset="0"/>
                </a:rPr>
                <a:t>2</a:t>
              </a:r>
            </a:p>
          </p:txBody>
        </p:sp>
        <p:sp>
          <p:nvSpPr>
            <p:cNvPr id="144" name="Rectangle: Rounded Corners 143">
              <a:extLst>
                <a:ext uri="{FF2B5EF4-FFF2-40B4-BE49-F238E27FC236}">
                  <a16:creationId xmlns:a16="http://schemas.microsoft.com/office/drawing/2014/main" id="{0F6D8729-81F4-4442-93D2-8CBCF7649BC8}"/>
                </a:ext>
              </a:extLst>
            </p:cNvPr>
            <p:cNvSpPr/>
            <p:nvPr/>
          </p:nvSpPr>
          <p:spPr>
            <a:xfrm>
              <a:off x="4766586" y="2955906"/>
              <a:ext cx="3552058" cy="636131"/>
            </a:xfrm>
            <a:prstGeom prst="roundRect">
              <a:avLst/>
            </a:prstGeom>
            <a:solidFill>
              <a:schemeClr val="accent6">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latin typeface="Arial" panose="020B0604020202020204" pitchFamily="34" charset="0"/>
                  <a:cs typeface="Arial" panose="020B0604020202020204" pitchFamily="34" charset="0"/>
                </a:rPr>
                <a:t>Basic Block</a:t>
              </a:r>
            </a:p>
            <a:p>
              <a:pPr algn="ctr"/>
              <a:r>
                <a:rPr lang="en-US" sz="1200" b="1" dirty="0">
                  <a:latin typeface="Arial" panose="020B0604020202020204" pitchFamily="34" charset="0"/>
                  <a:cs typeface="Arial" panose="020B0604020202020204" pitchFamily="34" charset="0"/>
                </a:rPr>
                <a:t>(D</a:t>
              </a:r>
              <a:r>
                <a:rPr lang="en-US" sz="1200" b="1" baseline="-25000" dirty="0">
                  <a:latin typeface="Arial" panose="020B0604020202020204" pitchFamily="34" charset="0"/>
                  <a:cs typeface="Arial" panose="020B0604020202020204" pitchFamily="34" charset="0"/>
                </a:rPr>
                <a:t>1</a:t>
              </a:r>
              <a:r>
                <a:rPr lang="en-US" sz="1200" b="1" dirty="0">
                  <a:latin typeface="Arial" panose="020B0604020202020204" pitchFamily="34" charset="0"/>
                  <a:cs typeface="Arial" panose="020B0604020202020204" pitchFamily="34" charset="0"/>
                </a:rPr>
                <a:t>, D</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a:t>
              </a:r>
            </a:p>
          </p:txBody>
        </p:sp>
        <p:sp>
          <p:nvSpPr>
            <p:cNvPr id="145" name="Arrow: Right 144">
              <a:extLst>
                <a:ext uri="{FF2B5EF4-FFF2-40B4-BE49-F238E27FC236}">
                  <a16:creationId xmlns:a16="http://schemas.microsoft.com/office/drawing/2014/main" id="{28D2D7B0-1DA9-4085-B182-EFED6894CA45}"/>
                </a:ext>
              </a:extLst>
            </p:cNvPr>
            <p:cNvSpPr/>
            <p:nvPr/>
          </p:nvSpPr>
          <p:spPr>
            <a:xfrm>
              <a:off x="5055314" y="4570371"/>
              <a:ext cx="640080" cy="40840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Arial" panose="020B0604020202020204" pitchFamily="34" charset="0"/>
                <a:cs typeface="Arial" panose="020B0604020202020204" pitchFamily="34" charset="0"/>
              </a:endParaRPr>
            </a:p>
          </p:txBody>
        </p:sp>
        <p:sp>
          <p:nvSpPr>
            <p:cNvPr id="146" name="Arrow: Right 145">
              <a:extLst>
                <a:ext uri="{FF2B5EF4-FFF2-40B4-BE49-F238E27FC236}">
                  <a16:creationId xmlns:a16="http://schemas.microsoft.com/office/drawing/2014/main" id="{40955500-EAC8-438E-800F-996A0BD897D6}"/>
                </a:ext>
              </a:extLst>
            </p:cNvPr>
            <p:cNvSpPr/>
            <p:nvPr/>
          </p:nvSpPr>
          <p:spPr>
            <a:xfrm>
              <a:off x="6207838" y="4579895"/>
              <a:ext cx="734269" cy="40840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ReLU</a:t>
              </a:r>
            </a:p>
          </p:txBody>
        </p:sp>
        <p:sp>
          <p:nvSpPr>
            <p:cNvPr id="147" name="Arrow: Right 146">
              <a:extLst>
                <a:ext uri="{FF2B5EF4-FFF2-40B4-BE49-F238E27FC236}">
                  <a16:creationId xmlns:a16="http://schemas.microsoft.com/office/drawing/2014/main" id="{A5479248-EBCE-4E15-8490-45AAE5BA1C40}"/>
                </a:ext>
              </a:extLst>
            </p:cNvPr>
            <p:cNvSpPr/>
            <p:nvPr/>
          </p:nvSpPr>
          <p:spPr>
            <a:xfrm>
              <a:off x="7512764" y="4579896"/>
              <a:ext cx="640080" cy="40840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Arial" panose="020B0604020202020204" pitchFamily="34" charset="0"/>
                <a:cs typeface="Arial" panose="020B0604020202020204" pitchFamily="34" charset="0"/>
              </a:endParaRPr>
            </a:p>
          </p:txBody>
        </p:sp>
      </p:grpSp>
      <p:grpSp>
        <p:nvGrpSpPr>
          <p:cNvPr id="148" name="Group 147">
            <a:extLst>
              <a:ext uri="{FF2B5EF4-FFF2-40B4-BE49-F238E27FC236}">
                <a16:creationId xmlns:a16="http://schemas.microsoft.com/office/drawing/2014/main" id="{5A3A2FEA-4640-4C18-8D65-54EBF9391683}"/>
              </a:ext>
            </a:extLst>
          </p:cNvPr>
          <p:cNvGrpSpPr>
            <a:grpSpLocks noChangeAspect="1"/>
          </p:cNvGrpSpPr>
          <p:nvPr/>
        </p:nvGrpSpPr>
        <p:grpSpPr>
          <a:xfrm>
            <a:off x="216475" y="4359884"/>
            <a:ext cx="1743739" cy="1596279"/>
            <a:chOff x="9452889" y="868487"/>
            <a:chExt cx="2384035" cy="2314575"/>
          </a:xfrm>
        </p:grpSpPr>
        <p:sp>
          <p:nvSpPr>
            <p:cNvPr id="149" name="Rectangle: Rounded Corners 148">
              <a:extLst>
                <a:ext uri="{FF2B5EF4-FFF2-40B4-BE49-F238E27FC236}">
                  <a16:creationId xmlns:a16="http://schemas.microsoft.com/office/drawing/2014/main" id="{8AC45F26-8A95-44B8-B0DD-5EC87A4B43FE}"/>
                </a:ext>
              </a:extLst>
            </p:cNvPr>
            <p:cNvSpPr/>
            <p:nvPr/>
          </p:nvSpPr>
          <p:spPr>
            <a:xfrm>
              <a:off x="9465009" y="868487"/>
              <a:ext cx="2371915" cy="231457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9232DB5B-4380-4134-8DF8-DAA79C73F568}"/>
                </a:ext>
              </a:extLst>
            </p:cNvPr>
            <p:cNvSpPr/>
            <p:nvPr/>
          </p:nvSpPr>
          <p:spPr>
            <a:xfrm>
              <a:off x="9679748" y="2429215"/>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13774B90-458F-48B1-83FA-4B1735134512}"/>
                </a:ext>
              </a:extLst>
            </p:cNvPr>
            <p:cNvSpPr/>
            <p:nvPr/>
          </p:nvSpPr>
          <p:spPr>
            <a:xfrm>
              <a:off x="9747666" y="2500032"/>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A1D67CC8-15B8-4D0C-B9F1-04520B78E508}"/>
                </a:ext>
              </a:extLst>
            </p:cNvPr>
            <p:cNvSpPr/>
            <p:nvPr/>
          </p:nvSpPr>
          <p:spPr>
            <a:xfrm>
              <a:off x="9818896" y="2555111"/>
              <a:ext cx="457199" cy="457200"/>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64ABD1B-0177-418C-B555-2F0020048659}"/>
                </a:ext>
              </a:extLst>
            </p:cNvPr>
            <p:cNvSpPr/>
            <p:nvPr/>
          </p:nvSpPr>
          <p:spPr>
            <a:xfrm>
              <a:off x="11120982" y="2509149"/>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22E4C6B8-22EC-492B-A7B3-AF7A345B67F5}"/>
                </a:ext>
              </a:extLst>
            </p:cNvPr>
            <p:cNvSpPr/>
            <p:nvPr/>
          </p:nvSpPr>
          <p:spPr>
            <a:xfrm>
              <a:off x="11180050" y="2563984"/>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FF3A381C-520D-4305-8CC2-3D3180F508ED}"/>
                </a:ext>
              </a:extLst>
            </p:cNvPr>
            <p:cNvSpPr/>
            <p:nvPr/>
          </p:nvSpPr>
          <p:spPr>
            <a:xfrm>
              <a:off x="11241446" y="2621208"/>
              <a:ext cx="321496" cy="329901"/>
            </a:xfrm>
            <a:prstGeom prst="rect">
              <a:avLst/>
            </a:prstGeom>
            <a:solidFill>
              <a:schemeClr val="accent6">
                <a:lumMod val="60000"/>
                <a:lumOff val="40000"/>
                <a:alpha val="30196"/>
              </a:schemeClr>
            </a:solidFill>
            <a:ln w="28575">
              <a:solidFill>
                <a:schemeClr val="accent6">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DFEBDEBA-6889-4C4F-A885-E012CDE46811}"/>
                </a:ext>
              </a:extLst>
            </p:cNvPr>
            <p:cNvSpPr txBox="1"/>
            <p:nvPr/>
          </p:nvSpPr>
          <p:spPr>
            <a:xfrm>
              <a:off x="9452889" y="1677393"/>
              <a:ext cx="1370924" cy="714033"/>
            </a:xfrm>
            <a:prstGeom prst="rect">
              <a:avLst/>
            </a:prstGeom>
            <a:noFill/>
          </p:spPr>
          <p:txBody>
            <a:bodyPr wrap="square" lIns="0" tIns="0" rIns="0" bIns="0" rtlCol="0">
              <a:spAutoFit/>
            </a:bodyPr>
            <a:lstStyle/>
            <a:p>
              <a:pPr algn="ctr">
                <a:lnSpc>
                  <a:spcPct val="80000"/>
                </a:lnSpc>
              </a:pPr>
              <a:r>
                <a:rPr lang="en-US" sz="1000" b="1" dirty="0">
                  <a:latin typeface="Arial" panose="020B0604020202020204" pitchFamily="34" charset="0"/>
                  <a:cs typeface="Arial" panose="020B0604020202020204" pitchFamily="34" charset="0"/>
                </a:rPr>
                <a:t>Conv2D@D</a:t>
              </a:r>
              <a:r>
                <a:rPr lang="en-US" sz="1000" b="1" baseline="-25000" dirty="0">
                  <a:latin typeface="Arial" panose="020B0604020202020204" pitchFamily="34" charset="0"/>
                  <a:cs typeface="Arial" panose="020B0604020202020204" pitchFamily="34" charset="0"/>
                </a:rPr>
                <a:t>1</a:t>
              </a:r>
              <a:r>
                <a:rPr lang="en-US" sz="1000" b="1" dirty="0">
                  <a:latin typeface="Arial" panose="020B0604020202020204" pitchFamily="34" charset="0"/>
                  <a:cs typeface="Arial" panose="020B0604020202020204" pitchFamily="34" charset="0"/>
                </a:rPr>
                <a:t>xD</a:t>
              </a:r>
              <a:r>
                <a:rPr lang="en-US" sz="1000" b="1" baseline="-25000" dirty="0">
                  <a:latin typeface="Arial" panose="020B0604020202020204" pitchFamily="34" charset="0"/>
                  <a:cs typeface="Arial" panose="020B0604020202020204" pitchFamily="34" charset="0"/>
                </a:rPr>
                <a:t>2</a:t>
              </a:r>
            </a:p>
            <a:p>
              <a:pPr algn="ctr">
                <a:lnSpc>
                  <a:spcPct val="80000"/>
                </a:lnSpc>
              </a:pPr>
              <a:r>
                <a:rPr lang="en-US" sz="1000" b="1" dirty="0">
                  <a:latin typeface="Arial" panose="020B0604020202020204" pitchFamily="34" charset="0"/>
                  <a:cs typeface="Arial" panose="020B0604020202020204" pitchFamily="34" charset="0"/>
                </a:rPr>
                <a:t>k: 1x1</a:t>
              </a:r>
            </a:p>
            <a:p>
              <a:pPr algn="ctr">
                <a:lnSpc>
                  <a:spcPct val="80000"/>
                </a:lnSpc>
              </a:pPr>
              <a:r>
                <a:rPr lang="en-US" sz="1000" b="1" dirty="0">
                  <a:latin typeface="Arial" panose="020B0604020202020204" pitchFamily="34" charset="0"/>
                  <a:cs typeface="Arial" panose="020B0604020202020204" pitchFamily="34" charset="0"/>
                </a:rPr>
                <a:t>s: 2x2</a:t>
              </a:r>
            </a:p>
            <a:p>
              <a:pPr algn="ctr">
                <a:lnSpc>
                  <a:spcPct val="80000"/>
                </a:lnSpc>
              </a:pPr>
              <a:r>
                <a:rPr lang="en-US" sz="1000" b="1" dirty="0">
                  <a:latin typeface="Arial" panose="020B0604020202020204" pitchFamily="34" charset="0"/>
                  <a:cs typeface="Arial" panose="020B0604020202020204" pitchFamily="34" charset="0"/>
                </a:rPr>
                <a:t>p: 1x1</a:t>
              </a:r>
            </a:p>
          </p:txBody>
        </p:sp>
        <p:sp>
          <p:nvSpPr>
            <p:cNvPr id="157" name="TextBox 156">
              <a:extLst>
                <a:ext uri="{FF2B5EF4-FFF2-40B4-BE49-F238E27FC236}">
                  <a16:creationId xmlns:a16="http://schemas.microsoft.com/office/drawing/2014/main" id="{E9423AFB-FF57-4EFD-82D6-283D48D6B088}"/>
                </a:ext>
              </a:extLst>
            </p:cNvPr>
            <p:cNvSpPr txBox="1"/>
            <p:nvPr/>
          </p:nvSpPr>
          <p:spPr>
            <a:xfrm>
              <a:off x="10302910" y="2057802"/>
              <a:ext cx="1496360" cy="223135"/>
            </a:xfrm>
            <a:prstGeom prst="rect">
              <a:avLst/>
            </a:prstGeom>
            <a:noFill/>
          </p:spPr>
          <p:txBody>
            <a:bodyPr wrap="square" lIns="0" tIns="0" rIns="0" bIns="0" rtlCol="0">
              <a:spAutoFit/>
            </a:bodyPr>
            <a:lstStyle/>
            <a:p>
              <a:pPr algn="r"/>
              <a:r>
                <a:rPr lang="en-US" sz="1000" b="1" dirty="0">
                  <a:latin typeface="Arial" panose="020B0604020202020204" pitchFamily="34" charset="0"/>
                  <a:cs typeface="Arial" panose="020B0604020202020204" pitchFamily="34" charset="0"/>
                </a:rPr>
                <a:t>BatchNorm@D</a:t>
              </a:r>
              <a:r>
                <a:rPr lang="en-US" sz="1000" b="1" baseline="-25000" dirty="0">
                  <a:latin typeface="Arial" panose="020B0604020202020204" pitchFamily="34" charset="0"/>
                  <a:cs typeface="Arial" panose="020B0604020202020204" pitchFamily="34" charset="0"/>
                </a:rPr>
                <a:t>2</a:t>
              </a:r>
            </a:p>
          </p:txBody>
        </p:sp>
        <p:sp>
          <p:nvSpPr>
            <p:cNvPr id="158" name="Rectangle: Rounded Corners 157">
              <a:extLst>
                <a:ext uri="{FF2B5EF4-FFF2-40B4-BE49-F238E27FC236}">
                  <a16:creationId xmlns:a16="http://schemas.microsoft.com/office/drawing/2014/main" id="{56FC92C8-905A-4109-8245-54C566B40690}"/>
                </a:ext>
              </a:extLst>
            </p:cNvPr>
            <p:cNvSpPr/>
            <p:nvPr/>
          </p:nvSpPr>
          <p:spPr>
            <a:xfrm>
              <a:off x="9749781" y="893021"/>
              <a:ext cx="1822768" cy="642215"/>
            </a:xfrm>
            <a:prstGeom prst="roundRect">
              <a:avLst/>
            </a:prstGeom>
            <a:solidFill>
              <a:schemeClr val="accent1">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latin typeface="Arial" panose="020B0604020202020204" pitchFamily="34" charset="0"/>
                  <a:cs typeface="Arial" panose="020B0604020202020204" pitchFamily="34" charset="0"/>
                </a:rPr>
                <a:t>Downsample</a:t>
              </a:r>
            </a:p>
            <a:p>
              <a:pPr algn="ctr"/>
              <a:r>
                <a:rPr lang="en-US" sz="1200" b="1" dirty="0">
                  <a:latin typeface="Arial" panose="020B0604020202020204" pitchFamily="34" charset="0"/>
                  <a:cs typeface="Arial" panose="020B0604020202020204" pitchFamily="34" charset="0"/>
                </a:rPr>
                <a:t> (D</a:t>
              </a:r>
              <a:r>
                <a:rPr lang="en-US" sz="1200" b="1" baseline="-25000" dirty="0">
                  <a:latin typeface="Arial" panose="020B0604020202020204" pitchFamily="34" charset="0"/>
                  <a:cs typeface="Arial" panose="020B0604020202020204" pitchFamily="34" charset="0"/>
                </a:rPr>
                <a:t>1</a:t>
              </a:r>
              <a:r>
                <a:rPr lang="en-US" sz="1200" b="1" dirty="0">
                  <a:latin typeface="Arial" panose="020B0604020202020204" pitchFamily="34" charset="0"/>
                  <a:cs typeface="Arial" panose="020B0604020202020204" pitchFamily="34" charset="0"/>
                </a:rPr>
                <a:t>, D</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a:t>
              </a:r>
            </a:p>
          </p:txBody>
        </p:sp>
        <p:sp>
          <p:nvSpPr>
            <p:cNvPr id="159" name="Arrow: Right 158">
              <a:extLst>
                <a:ext uri="{FF2B5EF4-FFF2-40B4-BE49-F238E27FC236}">
                  <a16:creationId xmlns:a16="http://schemas.microsoft.com/office/drawing/2014/main" id="{D25B098F-059B-4D9D-981D-EABA9EE5633B}"/>
                </a:ext>
              </a:extLst>
            </p:cNvPr>
            <p:cNvSpPr/>
            <p:nvPr/>
          </p:nvSpPr>
          <p:spPr>
            <a:xfrm>
              <a:off x="10364489" y="2526536"/>
              <a:ext cx="640080" cy="408403"/>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grpSp>
      <p:sp>
        <p:nvSpPr>
          <p:cNvPr id="161" name="Rectangle: Rounded Corners 160">
            <a:extLst>
              <a:ext uri="{FF2B5EF4-FFF2-40B4-BE49-F238E27FC236}">
                <a16:creationId xmlns:a16="http://schemas.microsoft.com/office/drawing/2014/main" id="{B1F031D5-92EB-41EF-954F-6095947D4D56}"/>
              </a:ext>
            </a:extLst>
          </p:cNvPr>
          <p:cNvSpPr/>
          <p:nvPr/>
        </p:nvSpPr>
        <p:spPr>
          <a:xfrm>
            <a:off x="2023913" y="4352817"/>
            <a:ext cx="1633687" cy="160726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6305596C-37D8-47E7-B10A-F88CA34B3A8E}"/>
              </a:ext>
            </a:extLst>
          </p:cNvPr>
          <p:cNvSpPr/>
          <p:nvPr/>
        </p:nvSpPr>
        <p:spPr>
          <a:xfrm>
            <a:off x="2104759" y="5336445"/>
            <a:ext cx="329946" cy="317485"/>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12E4D3CA-0CB3-45FA-B484-B106D04EA3BD}"/>
              </a:ext>
            </a:extLst>
          </p:cNvPr>
          <p:cNvSpPr/>
          <p:nvPr/>
        </p:nvSpPr>
        <p:spPr>
          <a:xfrm>
            <a:off x="2153773" y="5385621"/>
            <a:ext cx="329946" cy="317485"/>
          </a:xfrm>
          <a:prstGeom prst="rect">
            <a:avLst/>
          </a:prstGeom>
          <a:solidFill>
            <a:schemeClr val="accent2">
              <a:alpha val="30196"/>
            </a:schemeClr>
          </a:solidFill>
          <a:ln w="19050">
            <a:solidFill>
              <a:schemeClr val="accent2">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01998D6C-DBE7-4704-9426-A3ED32E45991}"/>
              </a:ext>
            </a:extLst>
          </p:cNvPr>
          <p:cNvSpPr/>
          <p:nvPr/>
        </p:nvSpPr>
        <p:spPr>
          <a:xfrm>
            <a:off x="2205178" y="5423869"/>
            <a:ext cx="329946" cy="317485"/>
          </a:xfrm>
          <a:prstGeom prst="rect">
            <a:avLst/>
          </a:prstGeom>
          <a:solidFill>
            <a:srgbClr val="B4C7E7">
              <a:alpha val="30196"/>
            </a:srgbClr>
          </a:solidFill>
          <a:ln w="19050">
            <a:solidFill>
              <a:schemeClr val="accent1">
                <a:lumMod val="50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5" name="TextBox 164">
            <a:extLst>
              <a:ext uri="{FF2B5EF4-FFF2-40B4-BE49-F238E27FC236}">
                <a16:creationId xmlns:a16="http://schemas.microsoft.com/office/drawing/2014/main" id="{116669E2-74E3-4FE8-B8B8-E13AF6A1E9C7}"/>
              </a:ext>
            </a:extLst>
          </p:cNvPr>
          <p:cNvSpPr txBox="1"/>
          <p:nvPr/>
        </p:nvSpPr>
        <p:spPr>
          <a:xfrm>
            <a:off x="2029044" y="4895948"/>
            <a:ext cx="637956" cy="307777"/>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Average Pooling</a:t>
            </a:r>
          </a:p>
        </p:txBody>
      </p:sp>
      <p:sp>
        <p:nvSpPr>
          <p:cNvPr id="166" name="TextBox 165">
            <a:extLst>
              <a:ext uri="{FF2B5EF4-FFF2-40B4-BE49-F238E27FC236}">
                <a16:creationId xmlns:a16="http://schemas.microsoft.com/office/drawing/2014/main" id="{86D785FE-F7A3-429C-B2BF-C4913CD6D25C}"/>
              </a:ext>
            </a:extLst>
          </p:cNvPr>
          <p:cNvSpPr txBox="1"/>
          <p:nvPr/>
        </p:nvSpPr>
        <p:spPr>
          <a:xfrm>
            <a:off x="2627485" y="5029200"/>
            <a:ext cx="1035490" cy="153888"/>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Linear@D</a:t>
            </a:r>
            <a:r>
              <a:rPr lang="en-US" sz="1000" b="1" baseline="-25000" dirty="0">
                <a:latin typeface="Arial" panose="020B0604020202020204" pitchFamily="34" charset="0"/>
                <a:cs typeface="Arial" panose="020B0604020202020204" pitchFamily="34" charset="0"/>
              </a:rPr>
              <a:t>1</a:t>
            </a:r>
            <a:r>
              <a:rPr lang="en-US" sz="1000" b="1" dirty="0">
                <a:latin typeface="Arial" panose="020B0604020202020204" pitchFamily="34" charset="0"/>
                <a:cs typeface="Arial" panose="020B0604020202020204" pitchFamily="34" charset="0"/>
              </a:rPr>
              <a:t> to D</a:t>
            </a:r>
            <a:r>
              <a:rPr lang="en-US" sz="1000" b="1" baseline="-25000" dirty="0">
                <a:latin typeface="Arial" panose="020B0604020202020204" pitchFamily="34" charset="0"/>
                <a:cs typeface="Arial" panose="020B0604020202020204" pitchFamily="34" charset="0"/>
              </a:rPr>
              <a:t>2</a:t>
            </a:r>
          </a:p>
        </p:txBody>
      </p:sp>
      <p:sp>
        <p:nvSpPr>
          <p:cNvPr id="167" name="Rectangle: Rounded Corners 166">
            <a:extLst>
              <a:ext uri="{FF2B5EF4-FFF2-40B4-BE49-F238E27FC236}">
                <a16:creationId xmlns:a16="http://schemas.microsoft.com/office/drawing/2014/main" id="{F66FDD2F-B478-42F8-8120-B042C9D52431}"/>
              </a:ext>
            </a:extLst>
          </p:cNvPr>
          <p:cNvSpPr/>
          <p:nvPr/>
        </p:nvSpPr>
        <p:spPr>
          <a:xfrm>
            <a:off x="2209800" y="4371123"/>
            <a:ext cx="1253797" cy="445961"/>
          </a:xfrm>
          <a:prstGeom prst="roundRect">
            <a:avLst/>
          </a:prstGeom>
          <a:solidFill>
            <a:schemeClr val="accent1">
              <a:lumMod val="60000"/>
              <a:lumOff val="40000"/>
            </a:schemeClr>
          </a:solidFill>
          <a:effectLst>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Arial" panose="020B0604020202020204" pitchFamily="34" charset="0"/>
                <a:cs typeface="Arial" panose="020B0604020202020204" pitchFamily="34" charset="0"/>
              </a:rPr>
              <a:t>Output</a:t>
            </a:r>
          </a:p>
          <a:p>
            <a:pPr algn="ctr"/>
            <a:r>
              <a:rPr lang="en-US" sz="1400" b="1" dirty="0">
                <a:latin typeface="Arial" panose="020B0604020202020204" pitchFamily="34" charset="0"/>
                <a:cs typeface="Arial" panose="020B0604020202020204" pitchFamily="34" charset="0"/>
              </a:rPr>
              <a:t>(D</a:t>
            </a:r>
            <a:r>
              <a:rPr lang="en-US" sz="1400" b="1" baseline="-25000" dirty="0">
                <a:latin typeface="Arial" panose="020B0604020202020204" pitchFamily="34" charset="0"/>
                <a:cs typeface="Arial" panose="020B0604020202020204" pitchFamily="34" charset="0"/>
              </a:rPr>
              <a:t>1</a:t>
            </a:r>
            <a:r>
              <a:rPr lang="en-US" sz="1400" b="1" dirty="0">
                <a:latin typeface="Arial" panose="020B0604020202020204" pitchFamily="34" charset="0"/>
                <a:cs typeface="Arial" panose="020B0604020202020204" pitchFamily="34" charset="0"/>
              </a:rPr>
              <a:t>, D</a:t>
            </a:r>
            <a:r>
              <a:rPr lang="en-US" sz="1400" b="1" baseline="-25000" dirty="0">
                <a:latin typeface="Arial" panose="020B0604020202020204" pitchFamily="34" charset="0"/>
                <a:cs typeface="Arial" panose="020B0604020202020204" pitchFamily="34" charset="0"/>
              </a:rPr>
              <a:t>2</a:t>
            </a:r>
            <a:r>
              <a:rPr lang="en-US" sz="1400" b="1" dirty="0">
                <a:latin typeface="Arial" panose="020B0604020202020204" pitchFamily="34" charset="0"/>
                <a:cs typeface="Arial" panose="020B0604020202020204" pitchFamily="34" charset="0"/>
              </a:rPr>
              <a:t>)</a:t>
            </a:r>
          </a:p>
        </p:txBody>
      </p:sp>
      <p:sp>
        <p:nvSpPr>
          <p:cNvPr id="168" name="Arrow: Right 167">
            <a:extLst>
              <a:ext uri="{FF2B5EF4-FFF2-40B4-BE49-F238E27FC236}">
                <a16:creationId xmlns:a16="http://schemas.microsoft.com/office/drawing/2014/main" id="{7036E0BF-44F0-4155-A2BC-8D644ECA6E72}"/>
              </a:ext>
            </a:extLst>
          </p:cNvPr>
          <p:cNvSpPr/>
          <p:nvPr/>
        </p:nvSpPr>
        <p:spPr>
          <a:xfrm>
            <a:off x="2598915" y="5404026"/>
            <a:ext cx="461925" cy="28360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pic>
        <p:nvPicPr>
          <p:cNvPr id="169" name="Picture 168">
            <a:extLst>
              <a:ext uri="{FF2B5EF4-FFF2-40B4-BE49-F238E27FC236}">
                <a16:creationId xmlns:a16="http://schemas.microsoft.com/office/drawing/2014/main" id="{89E41173-0A3D-462E-BBC9-A347BC372929}"/>
              </a:ext>
            </a:extLst>
          </p:cNvPr>
          <p:cNvPicPr>
            <a:picLocks noChangeAspect="1"/>
          </p:cNvPicPr>
          <p:nvPr/>
        </p:nvPicPr>
        <p:blipFill>
          <a:blip r:embed="rId3"/>
          <a:stretch>
            <a:fillRect/>
          </a:stretch>
        </p:blipFill>
        <p:spPr>
          <a:xfrm>
            <a:off x="3138017" y="5321851"/>
            <a:ext cx="263957" cy="454505"/>
          </a:xfrm>
          <a:prstGeom prst="rect">
            <a:avLst/>
          </a:prstGeom>
        </p:spPr>
      </p:pic>
    </p:spTree>
    <p:extLst>
      <p:ext uri="{BB962C8B-B14F-4D97-AF65-F5344CB8AC3E}">
        <p14:creationId xmlns:p14="http://schemas.microsoft.com/office/powerpoint/2010/main" val="124484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Processing Pipeline: An Overview</a:t>
            </a:r>
          </a:p>
        </p:txBody>
      </p:sp>
      <p:sp>
        <p:nvSpPr>
          <p:cNvPr id="6" name="Content Placeholder 2">
            <a:extLst>
              <a:ext uri="{FF2B5EF4-FFF2-40B4-BE49-F238E27FC236}">
                <a16:creationId xmlns:a16="http://schemas.microsoft.com/office/drawing/2014/main" id="{10B62BC4-E020-4C1E-BF17-75727B9561FE}"/>
              </a:ext>
            </a:extLst>
          </p:cNvPr>
          <p:cNvSpPr txBox="1">
            <a:spLocks/>
          </p:cNvSpPr>
          <p:nvPr/>
        </p:nvSpPr>
        <p:spPr>
          <a:xfrm>
            <a:off x="1371600" y="609606"/>
            <a:ext cx="6400800" cy="533395"/>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Freeform: Shape 4">
            <a:extLst>
              <a:ext uri="{FF2B5EF4-FFF2-40B4-BE49-F238E27FC236}">
                <a16:creationId xmlns:a16="http://schemas.microsoft.com/office/drawing/2014/main" id="{E1C403F1-762B-4CEA-93DD-2697B2D8A271}"/>
              </a:ext>
            </a:extLst>
          </p:cNvPr>
          <p:cNvSpPr/>
          <p:nvPr/>
        </p:nvSpPr>
        <p:spPr>
          <a:xfrm>
            <a:off x="281861" y="1446151"/>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3">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7" name="Freeform: Shape 6">
            <a:extLst>
              <a:ext uri="{FF2B5EF4-FFF2-40B4-BE49-F238E27FC236}">
                <a16:creationId xmlns:a16="http://schemas.microsoft.com/office/drawing/2014/main" id="{B077524B-1438-4B39-9938-E9D1A8669ABB}"/>
              </a:ext>
            </a:extLst>
          </p:cNvPr>
          <p:cNvSpPr/>
          <p:nvPr/>
        </p:nvSpPr>
        <p:spPr>
          <a:xfrm>
            <a:off x="2734244" y="15397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249B0A76-DDDB-4F9A-96D8-584D01B8B7A3}"/>
              </a:ext>
            </a:extLst>
          </p:cNvPr>
          <p:cNvSpPr/>
          <p:nvPr/>
        </p:nvSpPr>
        <p:spPr>
          <a:xfrm>
            <a:off x="3437501" y="11430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4">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9" name="Freeform: Shape 8">
            <a:extLst>
              <a:ext uri="{FF2B5EF4-FFF2-40B4-BE49-F238E27FC236}">
                <a16:creationId xmlns:a16="http://schemas.microsoft.com/office/drawing/2014/main" id="{9DF7A9D7-9365-45EA-9BDC-BDAB4B1C5CB3}"/>
              </a:ext>
            </a:extLst>
          </p:cNvPr>
          <p:cNvSpPr/>
          <p:nvPr/>
        </p:nvSpPr>
        <p:spPr>
          <a:xfrm>
            <a:off x="5889884" y="15397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711D6CD7-AC6B-4400-A8FA-5034BC885EFA}"/>
              </a:ext>
            </a:extLst>
          </p:cNvPr>
          <p:cNvSpPr/>
          <p:nvPr/>
        </p:nvSpPr>
        <p:spPr>
          <a:xfrm>
            <a:off x="6593141" y="11430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5">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600"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1" name="Freeform: Shape 10">
            <a:extLst>
              <a:ext uri="{FF2B5EF4-FFF2-40B4-BE49-F238E27FC236}">
                <a16:creationId xmlns:a16="http://schemas.microsoft.com/office/drawing/2014/main" id="{1E67C528-1C8C-465D-A9A9-F11AB0FF4516}"/>
              </a:ext>
            </a:extLst>
          </p:cNvPr>
          <p:cNvSpPr/>
          <p:nvPr/>
        </p:nvSpPr>
        <p:spPr>
          <a:xfrm>
            <a:off x="7445835" y="2742843"/>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ED523F4C-FAEF-43EE-9EDD-87488C9B2133}"/>
              </a:ext>
            </a:extLst>
          </p:cNvPr>
          <p:cNvSpPr/>
          <p:nvPr/>
        </p:nvSpPr>
        <p:spPr>
          <a:xfrm>
            <a:off x="659314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6">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3" name="Freeform: Shape 12">
            <a:extLst>
              <a:ext uri="{FF2B5EF4-FFF2-40B4-BE49-F238E27FC236}">
                <a16:creationId xmlns:a16="http://schemas.microsoft.com/office/drawing/2014/main" id="{83222105-6E95-4A9C-A7F8-2CAAE663A39E}"/>
              </a:ext>
            </a:extLst>
          </p:cNvPr>
          <p:cNvSpPr/>
          <p:nvPr/>
        </p:nvSpPr>
        <p:spPr>
          <a:xfrm>
            <a:off x="5916933" y="4816299"/>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FEB5291C-71FD-46F0-86C3-A7F9FE200966}"/>
              </a:ext>
            </a:extLst>
          </p:cNvPr>
          <p:cNvSpPr/>
          <p:nvPr/>
        </p:nvSpPr>
        <p:spPr>
          <a:xfrm>
            <a:off x="343750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7">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5" name="Freeform: Shape 14">
            <a:extLst>
              <a:ext uri="{FF2B5EF4-FFF2-40B4-BE49-F238E27FC236}">
                <a16:creationId xmlns:a16="http://schemas.microsoft.com/office/drawing/2014/main" id="{AB2CC2DB-3B14-4F73-AE75-D16FC60C4BF6}"/>
              </a:ext>
            </a:extLst>
          </p:cNvPr>
          <p:cNvSpPr/>
          <p:nvPr/>
        </p:nvSpPr>
        <p:spPr>
          <a:xfrm>
            <a:off x="2761292" y="4816300"/>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45A91847-39AF-476B-9C3A-04439EF95BDD}"/>
              </a:ext>
            </a:extLst>
          </p:cNvPr>
          <p:cNvSpPr/>
          <p:nvPr/>
        </p:nvSpPr>
        <p:spPr>
          <a:xfrm>
            <a:off x="28186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8">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Tree>
    <p:extLst>
      <p:ext uri="{BB962C8B-B14F-4D97-AF65-F5344CB8AC3E}">
        <p14:creationId xmlns:p14="http://schemas.microsoft.com/office/powerpoint/2010/main" val="335920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50"/>
                                        <p:tgtEl>
                                          <p:spTgt spid="15"/>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Processing Pipeline: Decimation</a:t>
            </a:r>
          </a:p>
        </p:txBody>
      </p:sp>
      <p:pic>
        <p:nvPicPr>
          <p:cNvPr id="18" name="Picture 17" descr="Diagram, schematic&#10;&#10;Description automatically generated">
            <a:extLst>
              <a:ext uri="{FF2B5EF4-FFF2-40B4-BE49-F238E27FC236}">
                <a16:creationId xmlns:a16="http://schemas.microsoft.com/office/drawing/2014/main" id="{184BD135-4E73-4708-B050-E05140F130DC}"/>
              </a:ext>
            </a:extLst>
          </p:cNvPr>
          <p:cNvPicPr>
            <a:picLocks noChangeAspect="1"/>
          </p:cNvPicPr>
          <p:nvPr/>
        </p:nvPicPr>
        <p:blipFill>
          <a:blip r:embed="rId3"/>
          <a:stretch>
            <a:fillRect/>
          </a:stretch>
        </p:blipFill>
        <p:spPr>
          <a:xfrm>
            <a:off x="2514601" y="2647814"/>
            <a:ext cx="4482447" cy="1371600"/>
          </a:xfrm>
          <a:prstGeom prst="rect">
            <a:avLst/>
          </a:prstGeom>
        </p:spPr>
      </p:pic>
      <p:sp>
        <p:nvSpPr>
          <p:cNvPr id="4" name="Freeform: Shape 3">
            <a:extLst>
              <a:ext uri="{FF2B5EF4-FFF2-40B4-BE49-F238E27FC236}">
                <a16:creationId xmlns:a16="http://schemas.microsoft.com/office/drawing/2014/main" id="{5C0BE444-58D8-437C-BD3D-BB7C93FCB488}"/>
              </a:ext>
            </a:extLst>
          </p:cNvPr>
          <p:cNvSpPr/>
          <p:nvPr/>
        </p:nvSpPr>
        <p:spPr>
          <a:xfrm>
            <a:off x="281861" y="1446151"/>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3">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5" name="Freeform: Shape 4">
            <a:extLst>
              <a:ext uri="{FF2B5EF4-FFF2-40B4-BE49-F238E27FC236}">
                <a16:creationId xmlns:a16="http://schemas.microsoft.com/office/drawing/2014/main" id="{49344205-CDCE-4736-8946-C11A8DC29245}"/>
              </a:ext>
            </a:extLst>
          </p:cNvPr>
          <p:cNvSpPr/>
          <p:nvPr/>
        </p:nvSpPr>
        <p:spPr>
          <a:xfrm>
            <a:off x="2734244" y="15397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4BC91EFD-C0DE-4732-B3D4-6A3B66EBE4C9}"/>
              </a:ext>
            </a:extLst>
          </p:cNvPr>
          <p:cNvSpPr/>
          <p:nvPr/>
        </p:nvSpPr>
        <p:spPr>
          <a:xfrm>
            <a:off x="3437501" y="11430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4">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8" name="Freeform: Shape 7">
            <a:extLst>
              <a:ext uri="{FF2B5EF4-FFF2-40B4-BE49-F238E27FC236}">
                <a16:creationId xmlns:a16="http://schemas.microsoft.com/office/drawing/2014/main" id="{013A5C75-4841-4CF1-A24E-55398FDAB8E2}"/>
              </a:ext>
            </a:extLst>
          </p:cNvPr>
          <p:cNvSpPr/>
          <p:nvPr/>
        </p:nvSpPr>
        <p:spPr>
          <a:xfrm>
            <a:off x="5889884" y="15397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C513E95A-DA7E-4E48-9601-9349B3EDA94F}"/>
              </a:ext>
            </a:extLst>
          </p:cNvPr>
          <p:cNvSpPr/>
          <p:nvPr/>
        </p:nvSpPr>
        <p:spPr>
          <a:xfrm>
            <a:off x="6593141" y="11430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5">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600"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0" name="Freeform: Shape 9">
            <a:extLst>
              <a:ext uri="{FF2B5EF4-FFF2-40B4-BE49-F238E27FC236}">
                <a16:creationId xmlns:a16="http://schemas.microsoft.com/office/drawing/2014/main" id="{CEA7D452-FF4A-47DF-A62C-6C0A71ADA5CE}"/>
              </a:ext>
            </a:extLst>
          </p:cNvPr>
          <p:cNvSpPr/>
          <p:nvPr/>
        </p:nvSpPr>
        <p:spPr>
          <a:xfrm>
            <a:off x="7445835" y="2742843"/>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C8F92ABB-C274-4A18-8A62-0B074E4D339A}"/>
              </a:ext>
            </a:extLst>
          </p:cNvPr>
          <p:cNvSpPr/>
          <p:nvPr/>
        </p:nvSpPr>
        <p:spPr>
          <a:xfrm>
            <a:off x="659314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6">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2" name="Freeform: Shape 11">
            <a:extLst>
              <a:ext uri="{FF2B5EF4-FFF2-40B4-BE49-F238E27FC236}">
                <a16:creationId xmlns:a16="http://schemas.microsoft.com/office/drawing/2014/main" id="{C03A48C3-9C37-49B4-B08C-993B5869BC50}"/>
              </a:ext>
            </a:extLst>
          </p:cNvPr>
          <p:cNvSpPr/>
          <p:nvPr/>
        </p:nvSpPr>
        <p:spPr>
          <a:xfrm>
            <a:off x="5916933" y="4816299"/>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B2FA4736-FB50-4519-8DE4-6CE6561BBFDE}"/>
              </a:ext>
            </a:extLst>
          </p:cNvPr>
          <p:cNvSpPr/>
          <p:nvPr/>
        </p:nvSpPr>
        <p:spPr>
          <a:xfrm>
            <a:off x="343750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7">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4" name="Freeform: Shape 13">
            <a:extLst>
              <a:ext uri="{FF2B5EF4-FFF2-40B4-BE49-F238E27FC236}">
                <a16:creationId xmlns:a16="http://schemas.microsoft.com/office/drawing/2014/main" id="{B72BBCFA-C3DB-4EC4-85FE-B571FFD56BFE}"/>
              </a:ext>
            </a:extLst>
          </p:cNvPr>
          <p:cNvSpPr/>
          <p:nvPr/>
        </p:nvSpPr>
        <p:spPr>
          <a:xfrm>
            <a:off x="2761292" y="4816300"/>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AB85A721-5B31-414E-A5C1-E5135F90A27F}"/>
              </a:ext>
            </a:extLst>
          </p:cNvPr>
          <p:cNvSpPr/>
          <p:nvPr/>
        </p:nvSpPr>
        <p:spPr>
          <a:xfrm>
            <a:off x="281861" y="44195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8">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
        <p:nvSpPr>
          <p:cNvPr id="3" name="Oval 2">
            <a:extLst>
              <a:ext uri="{FF2B5EF4-FFF2-40B4-BE49-F238E27FC236}">
                <a16:creationId xmlns:a16="http://schemas.microsoft.com/office/drawing/2014/main" id="{A110C67A-624A-46F3-9082-452BFD07B99C}"/>
              </a:ext>
            </a:extLst>
          </p:cNvPr>
          <p:cNvSpPr/>
          <p:nvPr/>
        </p:nvSpPr>
        <p:spPr>
          <a:xfrm>
            <a:off x="152400" y="1219200"/>
            <a:ext cx="2581844" cy="1143009"/>
          </a:xfrm>
          <a:prstGeom prst="ellipse">
            <a:avLst/>
          </a:prstGeom>
          <a:noFill/>
          <a:ln w="571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9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3665"/>
            <a:ext cx="9144000" cy="457200"/>
          </a:xfrm>
        </p:spPr>
        <p:txBody>
          <a:bodyPr vert="horz" wrap="none" lIns="182880" tIns="0" rIns="0" bIns="0" rtlCol="0" anchor="ctr" anchorCtr="0">
            <a:normAutofit/>
          </a:bodyPr>
          <a:lstStyle/>
          <a:p>
            <a:r>
              <a:rPr lang="en-US" dirty="0"/>
              <a:t>Processing Pipeline: Local Normalization</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27821089-0FD3-4D0B-8E1E-7D038A620EEF}"/>
                  </a:ext>
                </a:extLst>
              </p:cNvPr>
              <p:cNvSpPr/>
              <p:nvPr/>
            </p:nvSpPr>
            <p:spPr>
              <a:xfrm>
                <a:off x="2971800" y="1066800"/>
                <a:ext cx="4988032" cy="450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𝑚𝑎𝑥</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e>
                              </m:d>
                            </m:e>
                          </m:d>
                        </m:e>
                      </m:func>
                      <m:r>
                        <a:rPr lang="en-US">
                          <a:latin typeface="Cambria Math" panose="02040503050406030204" pitchFamily="18" charset="0"/>
                        </a:rPr>
                        <m:t>; </m:t>
                      </m:r>
                      <m:r>
                        <a:rPr lang="en-US" i="1">
                          <a:latin typeface="Cambria Math" panose="02040503050406030204" pitchFamily="18" charset="0"/>
                        </a:rPr>
                        <m:t>𝑛</m:t>
                      </m:r>
                      <m:r>
                        <a:rPr lang="en-US">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𝑁</m:t>
                          </m:r>
                        </m:num>
                        <m:den>
                          <m:r>
                            <a:rPr lang="en-US">
                              <a:latin typeface="Cambria Math" panose="02040503050406030204" pitchFamily="18" charset="0"/>
                            </a:rPr>
                            <m:t>2</m:t>
                          </m:r>
                        </m:den>
                      </m:f>
                      <m:r>
                        <a:rPr lang="en-US">
                          <a:latin typeface="Cambria Math" panose="02040503050406030204" pitchFamily="18" charset="0"/>
                        </a:rPr>
                        <m:t>≤</m:t>
                      </m:r>
                      <m:r>
                        <a:rPr lang="en-US" i="1">
                          <a:latin typeface="Cambria Math" panose="02040503050406030204" pitchFamily="18" charset="0"/>
                        </a:rPr>
                        <m:t>𝑖</m:t>
                      </m:r>
                      <m:r>
                        <a:rPr lang="en-US">
                          <a:latin typeface="Cambria Math" panose="02040503050406030204" pitchFamily="18" charset="0"/>
                        </a:rPr>
                        <m:t>≤</m:t>
                      </m:r>
                      <m:r>
                        <a:rPr lang="en-US" i="1">
                          <a:latin typeface="Cambria Math" panose="02040503050406030204" pitchFamily="18" charset="0"/>
                        </a:rPr>
                        <m:t>𝑛</m:t>
                      </m:r>
                      <m:r>
                        <a:rPr lang="en-US">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𝑁</m:t>
                          </m:r>
                        </m:num>
                        <m:den>
                          <m:r>
                            <a:rPr lang="en-US">
                              <a:latin typeface="Cambria Math" panose="02040503050406030204" pitchFamily="18" charset="0"/>
                            </a:rPr>
                            <m:t>2</m:t>
                          </m:r>
                        </m:den>
                      </m:f>
                    </m:oMath>
                  </m:oMathPara>
                </a14:m>
                <a:endParaRPr lang="en-US" dirty="0">
                  <a:latin typeface="Arial" panose="020B0604020202020204" pitchFamily="34" charset="0"/>
                  <a:cs typeface="Arial" panose="020B0604020202020204" pitchFamily="34" charset="0"/>
                </a:endParaRPr>
              </a:p>
            </p:txBody>
          </p:sp>
        </mc:Choice>
        <mc:Fallback>
          <p:sp>
            <p:nvSpPr>
              <p:cNvPr id="16" name="Rectangle 15">
                <a:extLst>
                  <a:ext uri="{FF2B5EF4-FFF2-40B4-BE49-F238E27FC236}">
                    <a16:creationId xmlns:a16="http://schemas.microsoft.com/office/drawing/2014/main" id="{27821089-0FD3-4D0B-8E1E-7D038A620EEF}"/>
                  </a:ext>
                </a:extLst>
              </p:cNvPr>
              <p:cNvSpPr>
                <a:spLocks noRot="1" noChangeAspect="1" noMove="1" noResize="1" noEditPoints="1" noAdjustHandles="1" noChangeArrowheads="1" noChangeShapeType="1" noTextEdit="1"/>
              </p:cNvSpPr>
              <p:nvPr/>
            </p:nvSpPr>
            <p:spPr>
              <a:xfrm>
                <a:off x="2971800" y="1066800"/>
                <a:ext cx="4988032" cy="450636"/>
              </a:xfrm>
              <a:prstGeom prst="rect">
                <a:avLst/>
              </a:prstGeom>
              <a:blipFill>
                <a:blip r:embed="rId3"/>
                <a:stretch>
                  <a:fillRect t="-121622" r="-12714" b="-1864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98795A41-474C-4D99-9ACA-37474A2223FA}"/>
                  </a:ext>
                </a:extLst>
              </p:cNvPr>
              <p:cNvSpPr/>
              <p:nvPr/>
            </p:nvSpPr>
            <p:spPr>
              <a:xfrm>
                <a:off x="2971800" y="1600200"/>
                <a:ext cx="2378408" cy="379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a:latin typeface="Cambria Math" panose="02040503050406030204" pitchFamily="18" charset="0"/>
                        </a:rPr>
                        <m:t>[</m:t>
                      </m:r>
                      <m:r>
                        <a:rPr lang="en-US" i="1">
                          <a:latin typeface="Cambria Math" panose="02040503050406030204" pitchFamily="18" charset="0"/>
                        </a:rPr>
                        <m:t>𝑛</m:t>
                      </m:r>
                      <m:r>
                        <a:rPr lang="en-US">
                          <a:latin typeface="Cambria Math" panose="02040503050406030204" pitchFamily="18" charset="0"/>
                        </a:rPr>
                        <m:t>]=</m:t>
                      </m:r>
                      <m:f>
                        <m:fPr>
                          <m:type m:val="lin"/>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r>
                                <a:rPr lang="en-US" i="1">
                                  <a:latin typeface="Cambria Math" panose="02040503050406030204" pitchFamily="18" charset="0"/>
                                </a:rPr>
                                <m:t>𝑛</m:t>
                              </m:r>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𝑚𝑎𝑥</m:t>
                                  </m:r>
                                </m:sub>
                              </m:sSub>
                              <m:r>
                                <a:rPr lang="en-US">
                                  <a:latin typeface="Cambria Math" panose="02040503050406030204" pitchFamily="18" charset="0"/>
                                </a:rPr>
                                <m:t>[</m:t>
                              </m:r>
                              <m:r>
                                <a:rPr lang="en-US" i="1">
                                  <a:latin typeface="Cambria Math" panose="02040503050406030204" pitchFamily="18" charset="0"/>
                                </a:rPr>
                                <m:t>𝑛</m:t>
                              </m:r>
                            </m:e>
                          </m:d>
                        </m:den>
                      </m:f>
                    </m:oMath>
                  </m:oMathPara>
                </a14:m>
                <a:endParaRPr lang="en-US" dirty="0">
                  <a:latin typeface="Arial" panose="020B0604020202020204" pitchFamily="34" charset="0"/>
                  <a:cs typeface="Arial" panose="020B0604020202020204" pitchFamily="34" charset="0"/>
                </a:endParaRPr>
              </a:p>
            </p:txBody>
          </p:sp>
        </mc:Choice>
        <mc:Fallback>
          <p:sp>
            <p:nvSpPr>
              <p:cNvPr id="17" name="Rectangle 16">
                <a:extLst>
                  <a:ext uri="{FF2B5EF4-FFF2-40B4-BE49-F238E27FC236}">
                    <a16:creationId xmlns:a16="http://schemas.microsoft.com/office/drawing/2014/main" id="{98795A41-474C-4D99-9ACA-37474A2223FA}"/>
                  </a:ext>
                </a:extLst>
              </p:cNvPr>
              <p:cNvSpPr>
                <a:spLocks noRot="1" noChangeAspect="1" noMove="1" noResize="1" noEditPoints="1" noAdjustHandles="1" noChangeArrowheads="1" noChangeShapeType="1" noTextEdit="1"/>
              </p:cNvSpPr>
              <p:nvPr/>
            </p:nvSpPr>
            <p:spPr>
              <a:xfrm>
                <a:off x="2971800" y="1600200"/>
                <a:ext cx="2378408" cy="379078"/>
              </a:xfrm>
              <a:prstGeom prst="rect">
                <a:avLst/>
              </a:prstGeom>
              <a:blipFill>
                <a:blip r:embed="rId4"/>
                <a:stretch>
                  <a:fillRect t="-119355" r="-18205" b="-187097"/>
                </a:stretch>
              </a:blipFill>
            </p:spPr>
            <p:txBody>
              <a:bodyPr/>
              <a:lstStyle/>
              <a:p>
                <a:r>
                  <a:rPr lang="en-US">
                    <a:noFill/>
                  </a:rPr>
                  <a:t> </a:t>
                </a:r>
              </a:p>
            </p:txBody>
          </p:sp>
        </mc:Fallback>
      </mc:AlternateContent>
      <p:pic>
        <p:nvPicPr>
          <p:cNvPr id="19" name="Picture 18" descr="Chart, bar chart&#10;&#10;Description automatically generated">
            <a:extLst>
              <a:ext uri="{FF2B5EF4-FFF2-40B4-BE49-F238E27FC236}">
                <a16:creationId xmlns:a16="http://schemas.microsoft.com/office/drawing/2014/main" id="{582D1F93-D49A-4ACC-A151-F679DFA30CD3}"/>
              </a:ext>
            </a:extLst>
          </p:cNvPr>
          <p:cNvPicPr>
            <a:picLocks noChangeAspect="1"/>
          </p:cNvPicPr>
          <p:nvPr/>
        </p:nvPicPr>
        <p:blipFill>
          <a:blip r:embed="rId5"/>
          <a:stretch>
            <a:fillRect/>
          </a:stretch>
        </p:blipFill>
        <p:spPr>
          <a:xfrm>
            <a:off x="457200" y="3581400"/>
            <a:ext cx="3657600" cy="2349505"/>
          </a:xfrm>
          <a:prstGeom prst="rect">
            <a:avLst/>
          </a:prstGeom>
        </p:spPr>
      </p:pic>
      <p:pic>
        <p:nvPicPr>
          <p:cNvPr id="21" name="Picture 20" descr="Chart, bar chart&#10;&#10;Description automatically generated">
            <a:extLst>
              <a:ext uri="{FF2B5EF4-FFF2-40B4-BE49-F238E27FC236}">
                <a16:creationId xmlns:a16="http://schemas.microsoft.com/office/drawing/2014/main" id="{B14891FA-8BBD-4254-9AF8-DE0C71D8DD2B}"/>
              </a:ext>
            </a:extLst>
          </p:cNvPr>
          <p:cNvPicPr>
            <a:picLocks noChangeAspect="1"/>
          </p:cNvPicPr>
          <p:nvPr/>
        </p:nvPicPr>
        <p:blipFill>
          <a:blip r:embed="rId6"/>
          <a:stretch>
            <a:fillRect/>
          </a:stretch>
        </p:blipFill>
        <p:spPr>
          <a:xfrm>
            <a:off x="4953000" y="3581400"/>
            <a:ext cx="3657600" cy="2349505"/>
          </a:xfrm>
          <a:prstGeom prst="rect">
            <a:avLst/>
          </a:prstGeom>
        </p:spPr>
      </p:pic>
      <p:sp>
        <p:nvSpPr>
          <p:cNvPr id="4" name="Freeform: Shape 3">
            <a:extLst>
              <a:ext uri="{FF2B5EF4-FFF2-40B4-BE49-F238E27FC236}">
                <a16:creationId xmlns:a16="http://schemas.microsoft.com/office/drawing/2014/main" id="{E0D0BDBE-A40A-408D-B31E-6F9B28DCF604}"/>
              </a:ext>
            </a:extLst>
          </p:cNvPr>
          <p:cNvSpPr/>
          <p:nvPr/>
        </p:nvSpPr>
        <p:spPr>
          <a:xfrm>
            <a:off x="281861" y="1541537"/>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7">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5" name="Freeform: Shape 4">
            <a:extLst>
              <a:ext uri="{FF2B5EF4-FFF2-40B4-BE49-F238E27FC236}">
                <a16:creationId xmlns:a16="http://schemas.microsoft.com/office/drawing/2014/main" id="{624064F7-CE47-485D-A301-EB86A4963F1C}"/>
              </a:ext>
            </a:extLst>
          </p:cNvPr>
          <p:cNvSpPr/>
          <p:nvPr/>
        </p:nvSpPr>
        <p:spPr>
          <a:xfrm>
            <a:off x="2734244" y="1635095"/>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A7433675-54B1-4996-91D3-8B67E5BE10BC}"/>
              </a:ext>
            </a:extLst>
          </p:cNvPr>
          <p:cNvSpPr/>
          <p:nvPr/>
        </p:nvSpPr>
        <p:spPr>
          <a:xfrm>
            <a:off x="3437501" y="1238386"/>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8">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8" name="Freeform: Shape 7">
            <a:extLst>
              <a:ext uri="{FF2B5EF4-FFF2-40B4-BE49-F238E27FC236}">
                <a16:creationId xmlns:a16="http://schemas.microsoft.com/office/drawing/2014/main" id="{87C2CE50-7F23-4F09-BF44-2800D4ABC081}"/>
              </a:ext>
            </a:extLst>
          </p:cNvPr>
          <p:cNvSpPr/>
          <p:nvPr/>
        </p:nvSpPr>
        <p:spPr>
          <a:xfrm>
            <a:off x="5889884" y="1635095"/>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95789672-8207-42E2-8999-FA163C22A932}"/>
              </a:ext>
            </a:extLst>
          </p:cNvPr>
          <p:cNvSpPr/>
          <p:nvPr/>
        </p:nvSpPr>
        <p:spPr>
          <a:xfrm>
            <a:off x="6593141" y="1238386"/>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9">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400" b="1"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0" name="Freeform: Shape 9">
            <a:extLst>
              <a:ext uri="{FF2B5EF4-FFF2-40B4-BE49-F238E27FC236}">
                <a16:creationId xmlns:a16="http://schemas.microsoft.com/office/drawing/2014/main" id="{A6BBF13E-AF8E-4ADF-B748-BB87683D5BB2}"/>
              </a:ext>
            </a:extLst>
          </p:cNvPr>
          <p:cNvSpPr/>
          <p:nvPr/>
        </p:nvSpPr>
        <p:spPr>
          <a:xfrm>
            <a:off x="7445835" y="2838229"/>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DB7BB057-F174-4BD2-A94E-71AA2C55F798}"/>
              </a:ext>
            </a:extLst>
          </p:cNvPr>
          <p:cNvSpPr/>
          <p:nvPr/>
        </p:nvSpPr>
        <p:spPr>
          <a:xfrm>
            <a:off x="659314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0">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2" name="Freeform: Shape 11">
            <a:extLst>
              <a:ext uri="{FF2B5EF4-FFF2-40B4-BE49-F238E27FC236}">
                <a16:creationId xmlns:a16="http://schemas.microsoft.com/office/drawing/2014/main" id="{1E49FE1C-49A2-46F1-857B-6A1CD9AA03A0}"/>
              </a:ext>
            </a:extLst>
          </p:cNvPr>
          <p:cNvSpPr/>
          <p:nvPr/>
        </p:nvSpPr>
        <p:spPr>
          <a:xfrm>
            <a:off x="5916933" y="4911685"/>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03E0ED34-216A-4338-83BD-FDE741B4B16D}"/>
              </a:ext>
            </a:extLst>
          </p:cNvPr>
          <p:cNvSpPr/>
          <p:nvPr/>
        </p:nvSpPr>
        <p:spPr>
          <a:xfrm>
            <a:off x="343750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1">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4" name="Freeform: Shape 13">
            <a:extLst>
              <a:ext uri="{FF2B5EF4-FFF2-40B4-BE49-F238E27FC236}">
                <a16:creationId xmlns:a16="http://schemas.microsoft.com/office/drawing/2014/main" id="{9E8315DE-90C0-4D5A-BD6D-24154ED9B91A}"/>
              </a:ext>
            </a:extLst>
          </p:cNvPr>
          <p:cNvSpPr/>
          <p:nvPr/>
        </p:nvSpPr>
        <p:spPr>
          <a:xfrm>
            <a:off x="2761292" y="4911686"/>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D4B428E4-C212-4103-86E5-CD18FDA3F43A}"/>
              </a:ext>
            </a:extLst>
          </p:cNvPr>
          <p:cNvSpPr/>
          <p:nvPr/>
        </p:nvSpPr>
        <p:spPr>
          <a:xfrm>
            <a:off x="281861" y="4514977"/>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2">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E1CECCFF-B328-48CD-B357-F096E910CE27}"/>
                  </a:ext>
                </a:extLst>
              </p:cNvPr>
              <p:cNvSpPr/>
              <p:nvPr/>
            </p:nvSpPr>
            <p:spPr>
              <a:xfrm>
                <a:off x="3023808" y="2057400"/>
                <a:ext cx="1265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m:t>
                      </m:r>
                      <m:r>
                        <a:rPr lang="en-US" sz="1400" b="0" i="1" smtClean="0">
                          <a:latin typeface="Cambria Math" panose="02040503050406030204" pitchFamily="18" charset="0"/>
                        </a:rPr>
                        <m:t>:</m:t>
                      </m:r>
                      <m:r>
                        <a:rPr lang="en-US" sz="1400" b="0" i="1" smtClean="0">
                          <a:latin typeface="Cambria Math" panose="02040503050406030204" pitchFamily="18" charset="0"/>
                        </a:rPr>
                        <m:t>𝐴𝑚𝑝𝑙𝑖𝑡𝑢𝑑𝑒</m:t>
                      </m:r>
                    </m:oMath>
                  </m:oMathPara>
                </a14:m>
                <a:endParaRPr lang="en-US" sz="1400" dirty="0">
                  <a:latin typeface="Arial" panose="020B0604020202020204" pitchFamily="34" charset="0"/>
                  <a:cs typeface="Arial" panose="020B0604020202020204" pitchFamily="34" charset="0"/>
                </a:endParaRPr>
              </a:p>
            </p:txBody>
          </p:sp>
        </mc:Choice>
        <mc:Fallback>
          <p:sp>
            <p:nvSpPr>
              <p:cNvPr id="22" name="Rectangle 21">
                <a:extLst>
                  <a:ext uri="{FF2B5EF4-FFF2-40B4-BE49-F238E27FC236}">
                    <a16:creationId xmlns:a16="http://schemas.microsoft.com/office/drawing/2014/main" id="{E1CECCFF-B328-48CD-B357-F096E910CE27}"/>
                  </a:ext>
                </a:extLst>
              </p:cNvPr>
              <p:cNvSpPr>
                <a:spLocks noRot="1" noChangeAspect="1" noMove="1" noResize="1" noEditPoints="1" noAdjustHandles="1" noChangeArrowheads="1" noChangeShapeType="1" noTextEdit="1"/>
              </p:cNvSpPr>
              <p:nvPr/>
            </p:nvSpPr>
            <p:spPr>
              <a:xfrm>
                <a:off x="3023808" y="2057400"/>
                <a:ext cx="1265475" cy="307777"/>
              </a:xfrm>
              <a:prstGeom prst="rect">
                <a:avLst/>
              </a:prstGeom>
              <a:blipFill>
                <a:blip r:embed="rId13"/>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96A3A11E-5050-458E-88BE-6FBDECD47EBD}"/>
                  </a:ext>
                </a:extLst>
              </p:cNvPr>
              <p:cNvSpPr/>
              <p:nvPr/>
            </p:nvSpPr>
            <p:spPr>
              <a:xfrm>
                <a:off x="3007600" y="2961514"/>
                <a:ext cx="2376035" cy="3150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i="1">
                              <a:latin typeface="Cambria Math" panose="02040503050406030204" pitchFamily="18" charset="0"/>
                            </a:rPr>
                            <m:t>𝐴</m:t>
                          </m:r>
                        </m:e>
                      </m:acc>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𝐿𝑜𝑐𝑎𝑙𝑙𝑦</m:t>
                      </m:r>
                      <m:r>
                        <a:rPr lang="en-US" sz="1400" b="0" i="1" smtClean="0">
                          <a:latin typeface="Cambria Math" panose="02040503050406030204" pitchFamily="18" charset="0"/>
                        </a:rPr>
                        <m:t> </m:t>
                      </m:r>
                      <m:r>
                        <a:rPr lang="en-US" sz="1400" b="0" i="1" smtClean="0">
                          <a:latin typeface="Cambria Math" panose="02040503050406030204" pitchFamily="18" charset="0"/>
                        </a:rPr>
                        <m:t>𝑆𝑐𝑎𝑙𝑒𝑑</m:t>
                      </m:r>
                      <m:r>
                        <a:rPr lang="en-US" sz="1400" b="0" i="1" smtClean="0">
                          <a:latin typeface="Cambria Math" panose="02040503050406030204" pitchFamily="18" charset="0"/>
                        </a:rPr>
                        <m:t> </m:t>
                      </m:r>
                      <m:r>
                        <a:rPr lang="en-US" sz="1400" b="0" i="1" smtClean="0">
                          <a:latin typeface="Cambria Math" panose="02040503050406030204" pitchFamily="18" charset="0"/>
                        </a:rPr>
                        <m:t>𝐼𝑚𝑎𝑔𝑒</m:t>
                      </m:r>
                    </m:oMath>
                  </m:oMathPara>
                </a14:m>
                <a:endParaRPr lang="en-US" sz="1400" dirty="0">
                  <a:latin typeface="Arial" panose="020B0604020202020204" pitchFamily="34" charset="0"/>
                  <a:cs typeface="Arial" panose="020B0604020202020204" pitchFamily="34" charset="0"/>
                </a:endParaRPr>
              </a:p>
            </p:txBody>
          </p:sp>
        </mc:Choice>
        <mc:Fallback>
          <p:sp>
            <p:nvSpPr>
              <p:cNvPr id="23" name="Rectangle 22">
                <a:extLst>
                  <a:ext uri="{FF2B5EF4-FFF2-40B4-BE49-F238E27FC236}">
                    <a16:creationId xmlns:a16="http://schemas.microsoft.com/office/drawing/2014/main" id="{96A3A11E-5050-458E-88BE-6FBDECD47EBD}"/>
                  </a:ext>
                </a:extLst>
              </p:cNvPr>
              <p:cNvSpPr>
                <a:spLocks noRot="1" noChangeAspect="1" noMove="1" noResize="1" noEditPoints="1" noAdjustHandles="1" noChangeArrowheads="1" noChangeShapeType="1" noTextEdit="1"/>
              </p:cNvSpPr>
              <p:nvPr/>
            </p:nvSpPr>
            <p:spPr>
              <a:xfrm>
                <a:off x="3007600" y="2961514"/>
                <a:ext cx="2376035" cy="315086"/>
              </a:xfrm>
              <a:prstGeom prst="rect">
                <a:avLst/>
              </a:prstGeom>
              <a:blipFill>
                <a:blip r:embed="rId14"/>
                <a:stretch>
                  <a:fillRect b="-9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4C2BF619-F973-47B7-835A-53EB09CCE27A}"/>
                  </a:ext>
                </a:extLst>
              </p:cNvPr>
              <p:cNvSpPr/>
              <p:nvPr/>
            </p:nvSpPr>
            <p:spPr>
              <a:xfrm>
                <a:off x="3020783" y="2362200"/>
                <a:ext cx="203010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𝑖𝑛𝑑𝑒𝑥</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𝑡h𝑒</m:t>
                      </m:r>
                      <m:r>
                        <a:rPr lang="en-US" sz="1400" b="0" i="1" smtClean="0">
                          <a:latin typeface="Cambria Math" panose="02040503050406030204" pitchFamily="18" charset="0"/>
                        </a:rPr>
                        <m:t> </m:t>
                      </m:r>
                      <m:r>
                        <a:rPr lang="en-US" sz="1400" b="0" i="1" smtClean="0">
                          <a:latin typeface="Cambria Math" panose="02040503050406030204" pitchFamily="18" charset="0"/>
                        </a:rPr>
                        <m:t>𝑠𝑎𝑚𝑝𝑙𝑒</m:t>
                      </m:r>
                    </m:oMath>
                  </m:oMathPara>
                </a14:m>
                <a:endParaRPr lang="en-US" sz="1400" dirty="0">
                  <a:latin typeface="Arial" panose="020B0604020202020204" pitchFamily="34" charset="0"/>
                  <a:cs typeface="Arial" panose="020B0604020202020204" pitchFamily="34" charset="0"/>
                </a:endParaRPr>
              </a:p>
            </p:txBody>
          </p:sp>
        </mc:Choice>
        <mc:Fallback>
          <p:sp>
            <p:nvSpPr>
              <p:cNvPr id="24" name="Rectangle 23">
                <a:extLst>
                  <a:ext uri="{FF2B5EF4-FFF2-40B4-BE49-F238E27FC236}">
                    <a16:creationId xmlns:a16="http://schemas.microsoft.com/office/drawing/2014/main" id="{4C2BF619-F973-47B7-835A-53EB09CCE27A}"/>
                  </a:ext>
                </a:extLst>
              </p:cNvPr>
              <p:cNvSpPr>
                <a:spLocks noRot="1" noChangeAspect="1" noMove="1" noResize="1" noEditPoints="1" noAdjustHandles="1" noChangeArrowheads="1" noChangeShapeType="1" noTextEdit="1"/>
              </p:cNvSpPr>
              <p:nvPr/>
            </p:nvSpPr>
            <p:spPr>
              <a:xfrm>
                <a:off x="3020783" y="2362200"/>
                <a:ext cx="2030107" cy="307777"/>
              </a:xfrm>
              <a:prstGeom prst="rect">
                <a:avLst/>
              </a:prstGeom>
              <a:blipFill>
                <a:blip r:embed="rId15"/>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1641DC2-ACEC-4467-A276-E4F218BE0F55}"/>
                  </a:ext>
                </a:extLst>
              </p:cNvPr>
              <p:cNvSpPr/>
              <p:nvPr/>
            </p:nvSpPr>
            <p:spPr>
              <a:xfrm>
                <a:off x="2972287" y="2664023"/>
                <a:ext cx="57145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𝑛𝑢𝑚𝑏𝑒𝑟</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𝑠𝑎𝑚𝑝𝑙𝑒𝑠</m:t>
                      </m:r>
                      <m:r>
                        <a:rPr lang="en-US" sz="1400" b="0" i="1" smtClean="0">
                          <a:latin typeface="Cambria Math" panose="02040503050406030204" pitchFamily="18" charset="0"/>
                        </a:rPr>
                        <m:t> </m:t>
                      </m:r>
                      <m:r>
                        <a:rPr lang="en-US" sz="1400" b="0" i="1" smtClean="0">
                          <a:latin typeface="Cambria Math" panose="02040503050406030204" pitchFamily="18" charset="0"/>
                        </a:rPr>
                        <m:t>𝑖𝑛</m:t>
                      </m:r>
                      <m:r>
                        <a:rPr lang="en-US" sz="1400" b="0" i="1" smtClean="0">
                          <a:latin typeface="Cambria Math" panose="02040503050406030204" pitchFamily="18" charset="0"/>
                        </a:rPr>
                        <m:t> </m:t>
                      </m:r>
                      <m:r>
                        <a:rPr lang="en-US" sz="1400" b="0" i="1" smtClean="0">
                          <a:latin typeface="Cambria Math" panose="02040503050406030204" pitchFamily="18" charset="0"/>
                        </a:rPr>
                        <m:t>𝑎</m:t>
                      </m:r>
                      <m:r>
                        <a:rPr lang="en-US" sz="1400" b="0" i="1" smtClean="0">
                          <a:latin typeface="Cambria Math" panose="02040503050406030204" pitchFamily="18" charset="0"/>
                        </a:rPr>
                        <m:t> </m:t>
                      </m:r>
                      <m:r>
                        <a:rPr lang="en-US" sz="1400" b="0" i="1" smtClean="0">
                          <a:latin typeface="Cambria Math" panose="02040503050406030204" pitchFamily="18" charset="0"/>
                        </a:rPr>
                        <m:t>𝑤𝑖𝑛𝑑𝑜𝑤</m:t>
                      </m:r>
                      <m:r>
                        <a:rPr lang="en-US" sz="1400" b="0" i="1" smtClean="0">
                          <a:latin typeface="Cambria Math" panose="02040503050406030204" pitchFamily="18" charset="0"/>
                        </a:rPr>
                        <m:t> </m:t>
                      </m:r>
                      <m:r>
                        <a:rPr lang="en-US" sz="1400" b="0" i="1" smtClean="0">
                          <a:latin typeface="Cambria Math" panose="02040503050406030204" pitchFamily="18" charset="0"/>
                        </a:rPr>
                        <m:t>𝑐𝑒𝑛𝑡𝑒𝑟𝑒𝑑</m:t>
                      </m:r>
                      <m:r>
                        <a:rPr lang="en-US" sz="1400" b="0" i="1" smtClean="0">
                          <a:latin typeface="Cambria Math" panose="02040503050406030204" pitchFamily="18" charset="0"/>
                        </a:rPr>
                        <m:t> </m:t>
                      </m:r>
                      <m:r>
                        <a:rPr lang="en-US" sz="1400" b="0" i="1" smtClean="0">
                          <a:latin typeface="Cambria Math" panose="02040503050406030204" pitchFamily="18" charset="0"/>
                        </a:rPr>
                        <m:t>𝑎𝑟𝑜𝑢𝑛𝑑</m:t>
                      </m:r>
                      <m:r>
                        <a:rPr lang="en-US" sz="1400" b="0" i="1" smtClean="0">
                          <a:latin typeface="Cambria Math" panose="02040503050406030204" pitchFamily="18" charset="0"/>
                        </a:rPr>
                        <m:t> </m:t>
                      </m:r>
                      <m:r>
                        <a:rPr lang="en-US" sz="1400" b="0" i="1" smtClean="0">
                          <a:latin typeface="Cambria Math" panose="02040503050406030204" pitchFamily="18" charset="0"/>
                        </a:rPr>
                        <m:t>𝑐𝑢𝑟𝑟𝑒𝑛𝑡</m:t>
                      </m:r>
                      <m:r>
                        <a:rPr lang="en-US" sz="1400" b="0" i="1" smtClean="0">
                          <a:latin typeface="Cambria Math" panose="02040503050406030204" pitchFamily="18" charset="0"/>
                        </a:rPr>
                        <m:t> </m:t>
                      </m:r>
                      <m:r>
                        <a:rPr lang="en-US" sz="1400" b="0" i="1" smtClean="0">
                          <a:latin typeface="Cambria Math" panose="02040503050406030204" pitchFamily="18" charset="0"/>
                        </a:rPr>
                        <m:t>𝑠𝑎𝑚𝑝𝑙𝑒</m:t>
                      </m:r>
                    </m:oMath>
                  </m:oMathPara>
                </a14:m>
                <a:endParaRPr lang="en-US" sz="1400" dirty="0">
                  <a:latin typeface="Arial" panose="020B0604020202020204" pitchFamily="34" charset="0"/>
                  <a:cs typeface="Arial" panose="020B0604020202020204" pitchFamily="34" charset="0"/>
                </a:endParaRPr>
              </a:p>
            </p:txBody>
          </p:sp>
        </mc:Choice>
        <mc:Fallback>
          <p:sp>
            <p:nvSpPr>
              <p:cNvPr id="25" name="Rectangle 24">
                <a:extLst>
                  <a:ext uri="{FF2B5EF4-FFF2-40B4-BE49-F238E27FC236}">
                    <a16:creationId xmlns:a16="http://schemas.microsoft.com/office/drawing/2014/main" id="{41641DC2-ACEC-4467-A276-E4F218BE0F55}"/>
                  </a:ext>
                </a:extLst>
              </p:cNvPr>
              <p:cNvSpPr>
                <a:spLocks noRot="1" noChangeAspect="1" noMove="1" noResize="1" noEditPoints="1" noAdjustHandles="1" noChangeArrowheads="1" noChangeShapeType="1" noTextEdit="1"/>
              </p:cNvSpPr>
              <p:nvPr/>
            </p:nvSpPr>
            <p:spPr>
              <a:xfrm>
                <a:off x="2972287" y="2664023"/>
                <a:ext cx="5714513" cy="307777"/>
              </a:xfrm>
              <a:prstGeom prst="rect">
                <a:avLst/>
              </a:prstGeom>
              <a:blipFill>
                <a:blip r:embed="rId16"/>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362727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par>
                          <p:cTn id="35" fill="hold">
                            <p:stCondLst>
                              <p:cond delay="500"/>
                            </p:stCondLst>
                            <p:childTnLst>
                              <p:par>
                                <p:cTn id="36" presetID="64" presetClass="path" presetSubtype="0" accel="50000" decel="50000" fill="hold" grpId="0" nodeType="afterEffect">
                                  <p:stCondLst>
                                    <p:cond delay="0"/>
                                  </p:stCondLst>
                                  <p:childTnLst>
                                    <p:animMotion origin="layout" path="M -1.94444E-6 3.33333E-6 L -0.34913 -0.00139 " pathEditMode="relative" rAng="0" ptsTypes="AA">
                                      <p:cBhvr>
                                        <p:cTn id="37" dur="1000" fill="hold"/>
                                        <p:tgtEl>
                                          <p:spTgt spid="7"/>
                                        </p:tgtEl>
                                        <p:attrNameLst>
                                          <p:attrName>ppt_x</p:attrName>
                                          <p:attrName>ppt_y</p:attrName>
                                        </p:attrNameLst>
                                      </p:cBhvr>
                                      <p:rCtr x="-17465" y="-69"/>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Processing Pipeline: Conversion to an Image</a:t>
            </a:r>
          </a:p>
        </p:txBody>
      </p:sp>
      <p:pic>
        <p:nvPicPr>
          <p:cNvPr id="20" name="Picture 19">
            <a:extLst>
              <a:ext uri="{FF2B5EF4-FFF2-40B4-BE49-F238E27FC236}">
                <a16:creationId xmlns:a16="http://schemas.microsoft.com/office/drawing/2014/main" id="{A4022924-4841-46D4-AB56-538FFC22C61B}"/>
              </a:ext>
            </a:extLst>
          </p:cNvPr>
          <p:cNvPicPr>
            <a:picLocks noChangeAspect="1"/>
          </p:cNvPicPr>
          <p:nvPr/>
        </p:nvPicPr>
        <p:blipFill>
          <a:blip r:embed="rId3"/>
          <a:stretch>
            <a:fillRect/>
          </a:stretch>
        </p:blipFill>
        <p:spPr>
          <a:xfrm>
            <a:off x="704850" y="990600"/>
            <a:ext cx="2190750" cy="2190750"/>
          </a:xfrm>
          <a:prstGeom prst="rect">
            <a:avLst/>
          </a:prstGeom>
        </p:spPr>
      </p:pic>
      <p:pic>
        <p:nvPicPr>
          <p:cNvPr id="22" name="Picture 21" descr="A picture containing text, fabric&#10;&#10;Description automatically generated">
            <a:extLst>
              <a:ext uri="{FF2B5EF4-FFF2-40B4-BE49-F238E27FC236}">
                <a16:creationId xmlns:a16="http://schemas.microsoft.com/office/drawing/2014/main" id="{291F543B-73CB-42A4-8314-E14C65A37925}"/>
              </a:ext>
            </a:extLst>
          </p:cNvPr>
          <p:cNvPicPr>
            <a:picLocks noChangeAspect="1"/>
          </p:cNvPicPr>
          <p:nvPr/>
        </p:nvPicPr>
        <p:blipFill>
          <a:blip r:embed="rId4"/>
          <a:stretch>
            <a:fillRect/>
          </a:stretch>
        </p:blipFill>
        <p:spPr>
          <a:xfrm>
            <a:off x="3295650" y="990600"/>
            <a:ext cx="2190750" cy="2190750"/>
          </a:xfrm>
          <a:prstGeom prst="rect">
            <a:avLst/>
          </a:prstGeom>
        </p:spPr>
      </p:pic>
      <p:pic>
        <p:nvPicPr>
          <p:cNvPr id="23" name="Picture 22">
            <a:extLst>
              <a:ext uri="{FF2B5EF4-FFF2-40B4-BE49-F238E27FC236}">
                <a16:creationId xmlns:a16="http://schemas.microsoft.com/office/drawing/2014/main" id="{5EC851EA-4402-4B63-9634-33C5BD389565}"/>
              </a:ext>
            </a:extLst>
          </p:cNvPr>
          <p:cNvPicPr>
            <a:picLocks noChangeAspect="1"/>
          </p:cNvPicPr>
          <p:nvPr/>
        </p:nvPicPr>
        <p:blipFill>
          <a:blip r:embed="rId5"/>
          <a:stretch>
            <a:fillRect/>
          </a:stretch>
        </p:blipFill>
        <p:spPr>
          <a:xfrm>
            <a:off x="5867400" y="990600"/>
            <a:ext cx="2190750" cy="2190750"/>
          </a:xfrm>
          <a:prstGeom prst="rect">
            <a:avLst/>
          </a:prstGeom>
        </p:spPr>
      </p:pic>
      <p:pic>
        <p:nvPicPr>
          <p:cNvPr id="24" name="Picture 23" descr="A picture containing building&#10;&#10;Description automatically generated">
            <a:extLst>
              <a:ext uri="{FF2B5EF4-FFF2-40B4-BE49-F238E27FC236}">
                <a16:creationId xmlns:a16="http://schemas.microsoft.com/office/drawing/2014/main" id="{1346B9D5-DD92-4D3D-BCB5-9F44C07FD058}"/>
              </a:ext>
            </a:extLst>
          </p:cNvPr>
          <p:cNvPicPr>
            <a:picLocks noChangeAspect="1"/>
          </p:cNvPicPr>
          <p:nvPr/>
        </p:nvPicPr>
        <p:blipFill>
          <a:blip r:embed="rId6"/>
          <a:stretch>
            <a:fillRect/>
          </a:stretch>
        </p:blipFill>
        <p:spPr>
          <a:xfrm>
            <a:off x="685800" y="3733800"/>
            <a:ext cx="2190750" cy="2190750"/>
          </a:xfrm>
          <a:prstGeom prst="rect">
            <a:avLst/>
          </a:prstGeom>
        </p:spPr>
      </p:pic>
      <p:pic>
        <p:nvPicPr>
          <p:cNvPr id="25" name="Picture 24" descr="A picture containing building&#10;&#10;Description automatically generated">
            <a:extLst>
              <a:ext uri="{FF2B5EF4-FFF2-40B4-BE49-F238E27FC236}">
                <a16:creationId xmlns:a16="http://schemas.microsoft.com/office/drawing/2014/main" id="{FA3ED73B-C396-4B62-BE35-BFBBE6EB8BCE}"/>
              </a:ext>
            </a:extLst>
          </p:cNvPr>
          <p:cNvPicPr>
            <a:picLocks noChangeAspect="1"/>
          </p:cNvPicPr>
          <p:nvPr/>
        </p:nvPicPr>
        <p:blipFill>
          <a:blip r:embed="rId6"/>
          <a:stretch>
            <a:fillRect/>
          </a:stretch>
        </p:blipFill>
        <p:spPr>
          <a:xfrm>
            <a:off x="3295650" y="3733800"/>
            <a:ext cx="2190750" cy="2190750"/>
          </a:xfrm>
          <a:prstGeom prst="rect">
            <a:avLst/>
          </a:prstGeom>
        </p:spPr>
      </p:pic>
      <p:pic>
        <p:nvPicPr>
          <p:cNvPr id="26" name="Picture 25">
            <a:extLst>
              <a:ext uri="{FF2B5EF4-FFF2-40B4-BE49-F238E27FC236}">
                <a16:creationId xmlns:a16="http://schemas.microsoft.com/office/drawing/2014/main" id="{512A126A-6867-44AD-9CBE-88B809CF02F7}"/>
              </a:ext>
            </a:extLst>
          </p:cNvPr>
          <p:cNvPicPr>
            <a:picLocks noChangeAspect="1"/>
          </p:cNvPicPr>
          <p:nvPr/>
        </p:nvPicPr>
        <p:blipFill>
          <a:blip r:embed="rId7"/>
          <a:stretch>
            <a:fillRect/>
          </a:stretch>
        </p:blipFill>
        <p:spPr>
          <a:xfrm>
            <a:off x="5886450" y="3733800"/>
            <a:ext cx="2190750" cy="2190750"/>
          </a:xfrm>
          <a:prstGeom prst="rect">
            <a:avLst/>
          </a:prstGeom>
        </p:spPr>
      </p:pic>
      <p:sp>
        <p:nvSpPr>
          <p:cNvPr id="3" name="Rectangle: Rounded Corners 2">
            <a:extLst>
              <a:ext uri="{FF2B5EF4-FFF2-40B4-BE49-F238E27FC236}">
                <a16:creationId xmlns:a16="http://schemas.microsoft.com/office/drawing/2014/main" id="{7002F919-F60E-4D71-B41A-7E9051A90D89}"/>
              </a:ext>
            </a:extLst>
          </p:cNvPr>
          <p:cNvSpPr/>
          <p:nvPr/>
        </p:nvSpPr>
        <p:spPr>
          <a:xfrm>
            <a:off x="518160" y="838200"/>
            <a:ext cx="7711440" cy="2705952"/>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tIns="0" bIns="0" rtlCol="0" anchor="b" anchorCtr="0"/>
          <a:lstStyle/>
          <a:p>
            <a:pPr algn="ctr">
              <a:lnSpc>
                <a:spcPts val="0"/>
              </a:lnSpc>
            </a:pPr>
            <a:r>
              <a:rPr lang="en-US" dirty="0">
                <a:solidFill>
                  <a:srgbClr val="0070C0"/>
                </a:solidFill>
                <a:latin typeface="Arial" panose="020B0604020202020204" pitchFamily="34" charset="0"/>
                <a:cs typeface="Arial" panose="020B0604020202020204" pitchFamily="34" charset="0"/>
              </a:rPr>
              <a:t>Background Windows</a:t>
            </a:r>
          </a:p>
        </p:txBody>
      </p:sp>
      <p:sp>
        <p:nvSpPr>
          <p:cNvPr id="27" name="Rectangle: Rounded Corners 26">
            <a:extLst>
              <a:ext uri="{FF2B5EF4-FFF2-40B4-BE49-F238E27FC236}">
                <a16:creationId xmlns:a16="http://schemas.microsoft.com/office/drawing/2014/main" id="{B08135D5-EBB2-4014-B52B-D733CEF3EAE1}"/>
              </a:ext>
            </a:extLst>
          </p:cNvPr>
          <p:cNvSpPr/>
          <p:nvPr/>
        </p:nvSpPr>
        <p:spPr>
          <a:xfrm>
            <a:off x="457200" y="3581400"/>
            <a:ext cx="7772400" cy="2705952"/>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tIns="0" bIns="0" rtlCol="0" anchor="b" anchorCtr="0"/>
          <a:lstStyle/>
          <a:p>
            <a:pPr algn="ctr"/>
            <a:r>
              <a:rPr lang="en-US" dirty="0">
                <a:solidFill>
                  <a:srgbClr val="0070C0"/>
                </a:solidFill>
              </a:rPr>
              <a:t>Seizure Windows</a:t>
            </a:r>
          </a:p>
        </p:txBody>
      </p:sp>
      <p:sp>
        <p:nvSpPr>
          <p:cNvPr id="5" name="Freeform: Shape 4">
            <a:extLst>
              <a:ext uri="{FF2B5EF4-FFF2-40B4-BE49-F238E27FC236}">
                <a16:creationId xmlns:a16="http://schemas.microsoft.com/office/drawing/2014/main" id="{A71E58D7-DF16-4A81-957D-A14596F4B20D}"/>
              </a:ext>
            </a:extLst>
          </p:cNvPr>
          <p:cNvSpPr/>
          <p:nvPr/>
        </p:nvSpPr>
        <p:spPr>
          <a:xfrm>
            <a:off x="281861" y="1428089"/>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8">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a:t>
            </a:r>
            <a:r>
              <a:rPr lang="en-US" sz="18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to 50Hz</a:t>
            </a:r>
          </a:p>
        </p:txBody>
      </p:sp>
      <p:sp>
        <p:nvSpPr>
          <p:cNvPr id="7" name="Freeform: Shape 6">
            <a:extLst>
              <a:ext uri="{FF2B5EF4-FFF2-40B4-BE49-F238E27FC236}">
                <a16:creationId xmlns:a16="http://schemas.microsoft.com/office/drawing/2014/main" id="{C53EEB44-3802-4D1D-BAA1-36166D30668D}"/>
              </a:ext>
            </a:extLst>
          </p:cNvPr>
          <p:cNvSpPr/>
          <p:nvPr/>
        </p:nvSpPr>
        <p:spPr>
          <a:xfrm>
            <a:off x="2734244" y="1521647"/>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C91CD02B-DB72-49FF-AC4C-273D84EEB15C}"/>
              </a:ext>
            </a:extLst>
          </p:cNvPr>
          <p:cNvSpPr/>
          <p:nvPr/>
        </p:nvSpPr>
        <p:spPr>
          <a:xfrm>
            <a:off x="3437501" y="1124938"/>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9">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9" name="Freeform: Shape 8">
            <a:extLst>
              <a:ext uri="{FF2B5EF4-FFF2-40B4-BE49-F238E27FC236}">
                <a16:creationId xmlns:a16="http://schemas.microsoft.com/office/drawing/2014/main" id="{3BF3674C-D214-4AB1-B5EE-EF584F28F5C9}"/>
              </a:ext>
            </a:extLst>
          </p:cNvPr>
          <p:cNvSpPr/>
          <p:nvPr/>
        </p:nvSpPr>
        <p:spPr>
          <a:xfrm>
            <a:off x="5889884" y="1521647"/>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45085E6-6A9D-463B-9329-6F45CF7C9DCC}"/>
              </a:ext>
            </a:extLst>
          </p:cNvPr>
          <p:cNvSpPr/>
          <p:nvPr/>
        </p:nvSpPr>
        <p:spPr>
          <a:xfrm>
            <a:off x="6593141" y="1124938"/>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0">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400" b="1"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1" name="Freeform: Shape 10">
            <a:extLst>
              <a:ext uri="{FF2B5EF4-FFF2-40B4-BE49-F238E27FC236}">
                <a16:creationId xmlns:a16="http://schemas.microsoft.com/office/drawing/2014/main" id="{10E61313-5D71-4C88-80A2-C9B413FFA0E6}"/>
              </a:ext>
            </a:extLst>
          </p:cNvPr>
          <p:cNvSpPr/>
          <p:nvPr/>
        </p:nvSpPr>
        <p:spPr>
          <a:xfrm>
            <a:off x="7445835" y="2724781"/>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D91916AE-9E21-4149-9A0F-7B78139F1A25}"/>
              </a:ext>
            </a:extLst>
          </p:cNvPr>
          <p:cNvSpPr/>
          <p:nvPr/>
        </p:nvSpPr>
        <p:spPr>
          <a:xfrm>
            <a:off x="6593141" y="4401529"/>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1">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3" name="Freeform: Shape 12">
            <a:extLst>
              <a:ext uri="{FF2B5EF4-FFF2-40B4-BE49-F238E27FC236}">
                <a16:creationId xmlns:a16="http://schemas.microsoft.com/office/drawing/2014/main" id="{B7689697-D8A1-47D3-992D-7222C0EDC2A1}"/>
              </a:ext>
            </a:extLst>
          </p:cNvPr>
          <p:cNvSpPr/>
          <p:nvPr/>
        </p:nvSpPr>
        <p:spPr>
          <a:xfrm>
            <a:off x="5916933" y="4798237"/>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6237251E-E589-4B48-8048-78DAF2999FDB}"/>
              </a:ext>
            </a:extLst>
          </p:cNvPr>
          <p:cNvSpPr/>
          <p:nvPr/>
        </p:nvSpPr>
        <p:spPr>
          <a:xfrm>
            <a:off x="3437501" y="4401529"/>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2">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5" name="Freeform: Shape 14">
            <a:extLst>
              <a:ext uri="{FF2B5EF4-FFF2-40B4-BE49-F238E27FC236}">
                <a16:creationId xmlns:a16="http://schemas.microsoft.com/office/drawing/2014/main" id="{88E83E49-8AE5-45EB-9D3B-17B5E98E9FF3}"/>
              </a:ext>
            </a:extLst>
          </p:cNvPr>
          <p:cNvSpPr/>
          <p:nvPr/>
        </p:nvSpPr>
        <p:spPr>
          <a:xfrm>
            <a:off x="2761292" y="4798238"/>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47E20E5F-A101-4654-81C2-864F3FE66030}"/>
              </a:ext>
            </a:extLst>
          </p:cNvPr>
          <p:cNvSpPr/>
          <p:nvPr/>
        </p:nvSpPr>
        <p:spPr>
          <a:xfrm>
            <a:off x="281861" y="4401529"/>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13">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800" b="1"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Tree>
    <p:extLst>
      <p:ext uri="{BB962C8B-B14F-4D97-AF65-F5344CB8AC3E}">
        <p14:creationId xmlns:p14="http://schemas.microsoft.com/office/powerpoint/2010/main" val="294773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par>
                                <p:cTn id="56" presetID="22" presetClass="entr" presetSubtype="8"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par>
                                <p:cTn id="59" presetID="22" presetClass="entr" presetSubtype="8"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vert="horz" wrap="none" lIns="182880" tIns="0" rIns="0" bIns="0" rtlCol="0" anchor="ctr" anchorCtr="0">
            <a:normAutofit/>
          </a:bodyPr>
          <a:lstStyle/>
          <a:p>
            <a:r>
              <a:rPr lang="en-US" dirty="0"/>
              <a:t>Processing Pipeline: Conversion to HDF5</a:t>
            </a:r>
          </a:p>
        </p:txBody>
      </p:sp>
      <p:sp>
        <p:nvSpPr>
          <p:cNvPr id="6" name="Content Placeholder 2">
            <a:extLst>
              <a:ext uri="{FF2B5EF4-FFF2-40B4-BE49-F238E27FC236}">
                <a16:creationId xmlns:a16="http://schemas.microsoft.com/office/drawing/2014/main" id="{10B62BC4-E020-4C1E-BF17-75727B9561FE}"/>
              </a:ext>
            </a:extLst>
          </p:cNvPr>
          <p:cNvSpPr txBox="1">
            <a:spLocks/>
          </p:cNvSpPr>
          <p:nvPr/>
        </p:nvSpPr>
        <p:spPr>
          <a:xfrm>
            <a:off x="228600" y="1828800"/>
            <a:ext cx="4648200" cy="2270282"/>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6538" indent="-236538">
              <a:lnSpc>
                <a:spcPct val="200000"/>
              </a:lnSpc>
              <a:spcBef>
                <a:spcPts val="0"/>
              </a:spcBef>
              <a:buFont typeface="Arial" panose="020B0604020202020204" pitchFamily="34" charset="0"/>
              <a:buChar char="•"/>
            </a:pPr>
            <a:r>
              <a:rPr lang="en-US" sz="1600" b="1" dirty="0">
                <a:latin typeface="Arial" panose="020B0604020202020204" pitchFamily="34" charset="0"/>
                <a:cs typeface="Arial" panose="020B0604020202020204" pitchFamily="34" charset="0"/>
              </a:rPr>
              <a:t>The Hierarchical Data Format version 5 (HDF5), is an open-source file format that supports large, complex, heterogeneous data with fast read and write capabilities.</a:t>
            </a:r>
          </a:p>
        </p:txBody>
      </p:sp>
      <p:sp>
        <p:nvSpPr>
          <p:cNvPr id="4" name="Freeform: Shape 3">
            <a:extLst>
              <a:ext uri="{FF2B5EF4-FFF2-40B4-BE49-F238E27FC236}">
                <a16:creationId xmlns:a16="http://schemas.microsoft.com/office/drawing/2014/main" id="{A55660FE-7900-4C7C-9F8A-C12B7559144C}"/>
              </a:ext>
            </a:extLst>
          </p:cNvPr>
          <p:cNvSpPr/>
          <p:nvPr/>
        </p:nvSpPr>
        <p:spPr>
          <a:xfrm>
            <a:off x="281861" y="1522351"/>
            <a:ext cx="2254028" cy="746115"/>
          </a:xfrm>
          <a:custGeom>
            <a:avLst/>
            <a:gdLst>
              <a:gd name="connsiteX0" fmla="*/ 0 w 2254028"/>
              <a:gd name="connsiteY0" fmla="*/ 74612 h 746115"/>
              <a:gd name="connsiteX1" fmla="*/ 74612 w 2254028"/>
              <a:gd name="connsiteY1" fmla="*/ 0 h 746115"/>
              <a:gd name="connsiteX2" fmla="*/ 2179417 w 2254028"/>
              <a:gd name="connsiteY2" fmla="*/ 0 h 746115"/>
              <a:gd name="connsiteX3" fmla="*/ 2254029 w 2254028"/>
              <a:gd name="connsiteY3" fmla="*/ 74612 h 746115"/>
              <a:gd name="connsiteX4" fmla="*/ 2254028 w 2254028"/>
              <a:gd name="connsiteY4" fmla="*/ 671504 h 746115"/>
              <a:gd name="connsiteX5" fmla="*/ 2179416 w 2254028"/>
              <a:gd name="connsiteY5" fmla="*/ 746116 h 746115"/>
              <a:gd name="connsiteX6" fmla="*/ 74612 w 2254028"/>
              <a:gd name="connsiteY6" fmla="*/ 746115 h 746115"/>
              <a:gd name="connsiteX7" fmla="*/ 0 w 2254028"/>
              <a:gd name="connsiteY7" fmla="*/ 671503 h 746115"/>
              <a:gd name="connsiteX8" fmla="*/ 0 w 2254028"/>
              <a:gd name="connsiteY8" fmla="*/ 74612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746115">
                <a:moveTo>
                  <a:pt x="0" y="74612"/>
                </a:moveTo>
                <a:cubicBezTo>
                  <a:pt x="0" y="33405"/>
                  <a:pt x="33405" y="0"/>
                  <a:pt x="74612" y="0"/>
                </a:cubicBezTo>
                <a:lnTo>
                  <a:pt x="2179417" y="0"/>
                </a:lnTo>
                <a:cubicBezTo>
                  <a:pt x="2220624" y="0"/>
                  <a:pt x="2254029" y="33405"/>
                  <a:pt x="2254029" y="74612"/>
                </a:cubicBezTo>
                <a:cubicBezTo>
                  <a:pt x="2254029" y="273576"/>
                  <a:pt x="2254028" y="472540"/>
                  <a:pt x="2254028" y="671504"/>
                </a:cubicBezTo>
                <a:cubicBezTo>
                  <a:pt x="2254028" y="712711"/>
                  <a:pt x="2220623" y="746116"/>
                  <a:pt x="2179416" y="746116"/>
                </a:cubicBezTo>
                <a:lnTo>
                  <a:pt x="74612" y="746115"/>
                </a:lnTo>
                <a:cubicBezTo>
                  <a:pt x="33405" y="746115"/>
                  <a:pt x="0" y="712710"/>
                  <a:pt x="0" y="671503"/>
                </a:cubicBezTo>
                <a:lnTo>
                  <a:pt x="0" y="74612"/>
                </a:lnTo>
                <a:close/>
              </a:path>
            </a:pathLst>
          </a:custGeom>
          <a:blipFill dpi="0" rotWithShape="0">
            <a:blip r:embed="rId3">
              <a:alphaModFix amt="35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33" tIns="90433" rIns="90433" bIns="90433"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7030A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Decimation to 50Hz</a:t>
            </a:r>
          </a:p>
        </p:txBody>
      </p:sp>
      <p:sp>
        <p:nvSpPr>
          <p:cNvPr id="5" name="Freeform: Shape 4">
            <a:extLst>
              <a:ext uri="{FF2B5EF4-FFF2-40B4-BE49-F238E27FC236}">
                <a16:creationId xmlns:a16="http://schemas.microsoft.com/office/drawing/2014/main" id="{34E332A4-2E78-45E1-9B41-65988C55F508}"/>
              </a:ext>
            </a:extLst>
          </p:cNvPr>
          <p:cNvSpPr/>
          <p:nvPr/>
        </p:nvSpPr>
        <p:spPr>
          <a:xfrm>
            <a:off x="2734244" y="16159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9BB0F7AC-CE21-4820-8F81-3241AEC1E720}"/>
              </a:ext>
            </a:extLst>
          </p:cNvPr>
          <p:cNvSpPr/>
          <p:nvPr/>
        </p:nvSpPr>
        <p:spPr>
          <a:xfrm>
            <a:off x="3437501" y="12192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4">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206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Local Normalization</a:t>
            </a:r>
          </a:p>
        </p:txBody>
      </p:sp>
      <p:sp>
        <p:nvSpPr>
          <p:cNvPr id="8" name="Freeform: Shape 7">
            <a:extLst>
              <a:ext uri="{FF2B5EF4-FFF2-40B4-BE49-F238E27FC236}">
                <a16:creationId xmlns:a16="http://schemas.microsoft.com/office/drawing/2014/main" id="{D2D9A4A7-B1B0-43DE-8D02-B3F0CD41E9EC}"/>
              </a:ext>
            </a:extLst>
          </p:cNvPr>
          <p:cNvSpPr/>
          <p:nvPr/>
        </p:nvSpPr>
        <p:spPr>
          <a:xfrm>
            <a:off x="5889884" y="1615909"/>
            <a:ext cx="477854"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0" y="111800"/>
                </a:moveTo>
                <a:lnTo>
                  <a:pt x="238927" y="111800"/>
                </a:lnTo>
                <a:lnTo>
                  <a:pt x="238927" y="0"/>
                </a:lnTo>
                <a:lnTo>
                  <a:pt x="477854" y="279500"/>
                </a:lnTo>
                <a:lnTo>
                  <a:pt x="238927" y="558999"/>
                </a:lnTo>
                <a:lnTo>
                  <a:pt x="238927" y="447199"/>
                </a:lnTo>
                <a:lnTo>
                  <a:pt x="0" y="447199"/>
                </a:lnTo>
                <a:lnTo>
                  <a:pt x="0" y="11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1800" rIns="143356"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1AB2647A-C92E-40F3-B799-F8A7F611F075}"/>
              </a:ext>
            </a:extLst>
          </p:cNvPr>
          <p:cNvSpPr/>
          <p:nvPr/>
        </p:nvSpPr>
        <p:spPr>
          <a:xfrm>
            <a:off x="6593141" y="1219200"/>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5">
              <a:alphaModFix amt="7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71" tIns="100571" rIns="100571" bIns="100571" numCol="1" spcCol="1270" anchor="ctr" anchorCtr="0">
            <a:noAutofit/>
          </a:bodyPr>
          <a:lstStyle/>
          <a:p>
            <a:pPr marL="0" lvl="0" indent="0" algn="ctr" defTabSz="711200">
              <a:lnSpc>
                <a:spcPct val="90000"/>
              </a:lnSpc>
              <a:spcBef>
                <a:spcPct val="0"/>
              </a:spcBef>
              <a:spcAft>
                <a:spcPct val="35000"/>
              </a:spcAft>
              <a:buNone/>
            </a:pPr>
            <a:r>
              <a:rPr lang="en-US" sz="1400" b="1" kern="1200" cap="none" spc="50" dirty="0">
                <a:ln w="9525" cmpd="sng">
                  <a:solidFill>
                    <a:srgbClr val="0070C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Image</a:t>
            </a:r>
          </a:p>
        </p:txBody>
      </p:sp>
      <p:sp>
        <p:nvSpPr>
          <p:cNvPr id="10" name="Freeform: Shape 9">
            <a:extLst>
              <a:ext uri="{FF2B5EF4-FFF2-40B4-BE49-F238E27FC236}">
                <a16:creationId xmlns:a16="http://schemas.microsoft.com/office/drawing/2014/main" id="{679692F2-6E45-4DE9-B3F6-49584DAEA0F6}"/>
              </a:ext>
            </a:extLst>
          </p:cNvPr>
          <p:cNvSpPr/>
          <p:nvPr/>
        </p:nvSpPr>
        <p:spPr>
          <a:xfrm>
            <a:off x="7445835" y="2819043"/>
            <a:ext cx="548640" cy="1371596"/>
          </a:xfrm>
          <a:custGeom>
            <a:avLst/>
            <a:gdLst>
              <a:gd name="connsiteX0" fmla="*/ 0 w 1371596"/>
              <a:gd name="connsiteY0" fmla="*/ 109728 h 548640"/>
              <a:gd name="connsiteX1" fmla="*/ 1097276 w 1371596"/>
              <a:gd name="connsiteY1" fmla="*/ 109728 h 548640"/>
              <a:gd name="connsiteX2" fmla="*/ 1097276 w 1371596"/>
              <a:gd name="connsiteY2" fmla="*/ 0 h 548640"/>
              <a:gd name="connsiteX3" fmla="*/ 1371596 w 1371596"/>
              <a:gd name="connsiteY3" fmla="*/ 274320 h 548640"/>
              <a:gd name="connsiteX4" fmla="*/ 1097276 w 1371596"/>
              <a:gd name="connsiteY4" fmla="*/ 548640 h 548640"/>
              <a:gd name="connsiteX5" fmla="*/ 1097276 w 1371596"/>
              <a:gd name="connsiteY5" fmla="*/ 438912 h 548640"/>
              <a:gd name="connsiteX6" fmla="*/ 0 w 1371596"/>
              <a:gd name="connsiteY6" fmla="*/ 438912 h 548640"/>
              <a:gd name="connsiteX7" fmla="*/ 0 w 1371596"/>
              <a:gd name="connsiteY7" fmla="*/ 10972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6" h="548640">
                <a:moveTo>
                  <a:pt x="1097276" y="0"/>
                </a:moveTo>
                <a:lnTo>
                  <a:pt x="1097276" y="438912"/>
                </a:lnTo>
                <a:lnTo>
                  <a:pt x="1371595" y="438912"/>
                </a:lnTo>
                <a:lnTo>
                  <a:pt x="685798" y="548640"/>
                </a:lnTo>
                <a:lnTo>
                  <a:pt x="1" y="438912"/>
                </a:lnTo>
                <a:lnTo>
                  <a:pt x="274320" y="438912"/>
                </a:lnTo>
                <a:lnTo>
                  <a:pt x="274320" y="0"/>
                </a:lnTo>
                <a:lnTo>
                  <a:pt x="1097276"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9728" tIns="0" rIns="109728" bIns="164592"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39BBEDA4-608F-4364-ACC0-712CB6196FE9}"/>
              </a:ext>
            </a:extLst>
          </p:cNvPr>
          <p:cNvSpPr/>
          <p:nvPr/>
        </p:nvSpPr>
        <p:spPr>
          <a:xfrm>
            <a:off x="6593141" y="44957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6">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400" b="1" kern="1200" cap="none" spc="50" dirty="0">
                <a:ln w="9525" cmpd="sng">
                  <a:solidFill>
                    <a:srgbClr val="00B05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Conversion to HDF5</a:t>
            </a:r>
          </a:p>
        </p:txBody>
      </p:sp>
      <p:sp>
        <p:nvSpPr>
          <p:cNvPr id="12" name="Freeform: Shape 11">
            <a:extLst>
              <a:ext uri="{FF2B5EF4-FFF2-40B4-BE49-F238E27FC236}">
                <a16:creationId xmlns:a16="http://schemas.microsoft.com/office/drawing/2014/main" id="{62408E98-86E5-402F-9D7B-FD99CB4F0A28}"/>
              </a:ext>
            </a:extLst>
          </p:cNvPr>
          <p:cNvSpPr/>
          <p:nvPr/>
        </p:nvSpPr>
        <p:spPr>
          <a:xfrm>
            <a:off x="5916933" y="4892499"/>
            <a:ext cx="477855" cy="559000"/>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1" rIns="1"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E2CDD0B3-02E2-4926-AFFA-2822F6B490CE}"/>
              </a:ext>
            </a:extLst>
          </p:cNvPr>
          <p:cNvSpPr/>
          <p:nvPr/>
        </p:nvSpPr>
        <p:spPr>
          <a:xfrm>
            <a:off x="3437501" y="44957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7">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rgbClr val="FF0000"/>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ResNet18</a:t>
            </a:r>
          </a:p>
        </p:txBody>
      </p:sp>
      <p:sp>
        <p:nvSpPr>
          <p:cNvPr id="14" name="Freeform: Shape 13">
            <a:extLst>
              <a:ext uri="{FF2B5EF4-FFF2-40B4-BE49-F238E27FC236}">
                <a16:creationId xmlns:a16="http://schemas.microsoft.com/office/drawing/2014/main" id="{E72A773F-C9FF-4F49-8353-E67FC54E9A5E}"/>
              </a:ext>
            </a:extLst>
          </p:cNvPr>
          <p:cNvSpPr/>
          <p:nvPr/>
        </p:nvSpPr>
        <p:spPr>
          <a:xfrm>
            <a:off x="2761292" y="4892500"/>
            <a:ext cx="477855" cy="558999"/>
          </a:xfrm>
          <a:custGeom>
            <a:avLst/>
            <a:gdLst>
              <a:gd name="connsiteX0" fmla="*/ 0 w 477854"/>
              <a:gd name="connsiteY0" fmla="*/ 111800 h 558999"/>
              <a:gd name="connsiteX1" fmla="*/ 238927 w 477854"/>
              <a:gd name="connsiteY1" fmla="*/ 111800 h 558999"/>
              <a:gd name="connsiteX2" fmla="*/ 238927 w 477854"/>
              <a:gd name="connsiteY2" fmla="*/ 0 h 558999"/>
              <a:gd name="connsiteX3" fmla="*/ 477854 w 477854"/>
              <a:gd name="connsiteY3" fmla="*/ 279500 h 558999"/>
              <a:gd name="connsiteX4" fmla="*/ 238927 w 477854"/>
              <a:gd name="connsiteY4" fmla="*/ 558999 h 558999"/>
              <a:gd name="connsiteX5" fmla="*/ 238927 w 477854"/>
              <a:gd name="connsiteY5" fmla="*/ 447199 h 558999"/>
              <a:gd name="connsiteX6" fmla="*/ 0 w 477854"/>
              <a:gd name="connsiteY6" fmla="*/ 447199 h 558999"/>
              <a:gd name="connsiteX7" fmla="*/ 0 w 477854"/>
              <a:gd name="connsiteY7" fmla="*/ 111800 h 5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854" h="558999">
                <a:moveTo>
                  <a:pt x="477854" y="447199"/>
                </a:moveTo>
                <a:lnTo>
                  <a:pt x="238927" y="447199"/>
                </a:lnTo>
                <a:lnTo>
                  <a:pt x="238927" y="558999"/>
                </a:lnTo>
                <a:lnTo>
                  <a:pt x="0" y="279499"/>
                </a:lnTo>
                <a:lnTo>
                  <a:pt x="238927" y="0"/>
                </a:lnTo>
                <a:lnTo>
                  <a:pt x="238927" y="111800"/>
                </a:lnTo>
                <a:lnTo>
                  <a:pt x="477854" y="111800"/>
                </a:lnTo>
                <a:lnTo>
                  <a:pt x="477854" y="44719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3356" tIns="111800" rIns="1" bIns="111800" numCol="1" spcCol="1270" anchor="ctr" anchorCtr="0">
            <a:noAutofit/>
          </a:bodyPr>
          <a:lstStyle/>
          <a:p>
            <a:pPr marL="0" lvl="0" indent="0" algn="ctr" defTabSz="6223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DF632BC2-23D3-4D71-A10D-C246AD766C34}"/>
              </a:ext>
            </a:extLst>
          </p:cNvPr>
          <p:cNvSpPr/>
          <p:nvPr/>
        </p:nvSpPr>
        <p:spPr>
          <a:xfrm>
            <a:off x="281861" y="4495791"/>
            <a:ext cx="2254028" cy="1352417"/>
          </a:xfrm>
          <a:custGeom>
            <a:avLst/>
            <a:gdLst>
              <a:gd name="connsiteX0" fmla="*/ 0 w 2254028"/>
              <a:gd name="connsiteY0" fmla="*/ 135242 h 1352417"/>
              <a:gd name="connsiteX1" fmla="*/ 135242 w 2254028"/>
              <a:gd name="connsiteY1" fmla="*/ 0 h 1352417"/>
              <a:gd name="connsiteX2" fmla="*/ 2118786 w 2254028"/>
              <a:gd name="connsiteY2" fmla="*/ 0 h 1352417"/>
              <a:gd name="connsiteX3" fmla="*/ 2254028 w 2254028"/>
              <a:gd name="connsiteY3" fmla="*/ 135242 h 1352417"/>
              <a:gd name="connsiteX4" fmla="*/ 2254028 w 2254028"/>
              <a:gd name="connsiteY4" fmla="*/ 1217175 h 1352417"/>
              <a:gd name="connsiteX5" fmla="*/ 2118786 w 2254028"/>
              <a:gd name="connsiteY5" fmla="*/ 1352417 h 1352417"/>
              <a:gd name="connsiteX6" fmla="*/ 135242 w 2254028"/>
              <a:gd name="connsiteY6" fmla="*/ 1352417 h 1352417"/>
              <a:gd name="connsiteX7" fmla="*/ 0 w 2254028"/>
              <a:gd name="connsiteY7" fmla="*/ 1217175 h 1352417"/>
              <a:gd name="connsiteX8" fmla="*/ 0 w 2254028"/>
              <a:gd name="connsiteY8" fmla="*/ 135242 h 13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28" h="1352417">
                <a:moveTo>
                  <a:pt x="0" y="135242"/>
                </a:moveTo>
                <a:cubicBezTo>
                  <a:pt x="0" y="60550"/>
                  <a:pt x="60550" y="0"/>
                  <a:pt x="135242" y="0"/>
                </a:cubicBezTo>
                <a:lnTo>
                  <a:pt x="2118786" y="0"/>
                </a:lnTo>
                <a:cubicBezTo>
                  <a:pt x="2193478" y="0"/>
                  <a:pt x="2254028" y="60550"/>
                  <a:pt x="2254028" y="135242"/>
                </a:cubicBezTo>
                <a:lnTo>
                  <a:pt x="2254028" y="1217175"/>
                </a:lnTo>
                <a:cubicBezTo>
                  <a:pt x="2254028" y="1291867"/>
                  <a:pt x="2193478" y="1352417"/>
                  <a:pt x="2118786" y="1352417"/>
                </a:cubicBezTo>
                <a:lnTo>
                  <a:pt x="135242" y="1352417"/>
                </a:lnTo>
                <a:cubicBezTo>
                  <a:pt x="60550" y="1352417"/>
                  <a:pt x="0" y="1291867"/>
                  <a:pt x="0" y="1217175"/>
                </a:cubicBezTo>
                <a:lnTo>
                  <a:pt x="0" y="135242"/>
                </a:lnTo>
                <a:close/>
              </a:path>
            </a:pathLst>
          </a:custGeom>
          <a:blipFill dpi="0" rotWithShape="0">
            <a:blip r:embed="rId8">
              <a:alphaModFix amt="5000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91" tIns="108191" rIns="108191" bIns="108191" numCol="1" spcCol="1270" anchor="ctr" anchorCtr="0">
            <a:noAutofit/>
          </a:bodyPr>
          <a:lstStyle/>
          <a:p>
            <a:pPr marL="0" lvl="0" indent="0" algn="ctr" defTabSz="800100">
              <a:lnSpc>
                <a:spcPct val="90000"/>
              </a:lnSpc>
              <a:spcBef>
                <a:spcPct val="0"/>
              </a:spcBef>
              <a:spcAft>
                <a:spcPct val="35000"/>
              </a:spcAft>
              <a:buNone/>
            </a:pPr>
            <a:r>
              <a:rPr lang="en-US" sz="1600" b="1" kern="1200" cap="none" spc="50" dirty="0">
                <a:ln w="9525" cmpd="sng">
                  <a:solidFill>
                    <a:schemeClr val="accent2">
                      <a:lumMod val="75000"/>
                    </a:schemeClr>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Postprocessing</a:t>
            </a:r>
          </a:p>
        </p:txBody>
      </p:sp>
    </p:spTree>
    <p:extLst>
      <p:ext uri="{BB962C8B-B14F-4D97-AF65-F5344CB8AC3E}">
        <p14:creationId xmlns:p14="http://schemas.microsoft.com/office/powerpoint/2010/main" val="116012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par>
                          <p:cTn id="38" fill="hold">
                            <p:stCondLst>
                              <p:cond delay="500"/>
                            </p:stCondLst>
                            <p:childTnLst>
                              <p:par>
                                <p:cTn id="39" presetID="64" presetClass="path" presetSubtype="0" accel="50000" decel="50000" fill="hold" grpId="0" nodeType="afterEffect">
                                  <p:stCondLst>
                                    <p:cond delay="0"/>
                                  </p:stCondLst>
                                  <p:childTnLst>
                                    <p:animMotion origin="layout" path="M -8.33333E-7 3.33333E-6 L -0.0776 -0.30973 " pathEditMode="relative" rAng="0" ptsTypes="AA">
                                      <p:cBhvr>
                                        <p:cTn id="40" dur="2000" fill="hold"/>
                                        <p:tgtEl>
                                          <p:spTgt spid="11"/>
                                        </p:tgtEl>
                                        <p:attrNameLst>
                                          <p:attrName>ppt_x</p:attrName>
                                          <p:attrName>ppt_y</p:attrName>
                                        </p:attrNameLst>
                                      </p:cBhvr>
                                      <p:rCtr x="-3889" y="-15486"/>
                                    </p:animMotion>
                                  </p:childTnLst>
                                </p:cTn>
                              </p:par>
                              <p:par>
                                <p:cTn id="41" presetID="6" presetClass="emph" presetSubtype="0" fill="hold" grpId="1" nodeType="withEffect">
                                  <p:stCondLst>
                                    <p:cond delay="0"/>
                                  </p:stCondLst>
                                  <p:childTnLst>
                                    <p:animScale>
                                      <p:cBhvr>
                                        <p:cTn id="4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Lst>
  </p:timing>
</p:sld>
</file>

<file path=ppt/theme/theme1.xml><?xml version="1.0" encoding="utf-8"?>
<a:theme xmlns:a="http://schemas.openxmlformats.org/drawingml/2006/main" name="1_ISIP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13994</TotalTime>
  <Words>3430</Words>
  <Application>Microsoft Office PowerPoint</Application>
  <PresentationFormat>On-screen Show (4:3)</PresentationFormat>
  <Paragraphs>480</Paragraphs>
  <Slides>16</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Cambria Math</vt:lpstr>
      <vt:lpstr>Times New Roman</vt:lpstr>
      <vt:lpstr>Wingdings</vt:lpstr>
      <vt:lpstr>1_ISIP Title Slide</vt:lpstr>
      <vt:lpstr>2_ISIP Content Slide</vt:lpstr>
      <vt:lpstr>PowerPoint Presentation</vt:lpstr>
      <vt:lpstr>PowerPoint Presentation</vt:lpstr>
      <vt:lpstr>PowerPoint Presentation</vt:lpstr>
      <vt:lpstr>Transfer Learning: Leveraging Pretrained Networks</vt:lpstr>
      <vt:lpstr>Processing Pipeline: An Overview</vt:lpstr>
      <vt:lpstr>Processing Pipeline: Decimation</vt:lpstr>
      <vt:lpstr>Processing Pipeline: Local Normalization</vt:lpstr>
      <vt:lpstr>Processing Pipeline: Conversion to an Image</vt:lpstr>
      <vt:lpstr>Processing Pipeline: Conversion to HDF5</vt:lpstr>
      <vt:lpstr>Processing Pipeline: Retraining ResNet18</vt:lpstr>
      <vt:lpstr>Processing Pipeline: Postprocessing</vt:lpstr>
      <vt:lpstr>Results: Performance Comparison Using Overlap Scoring</vt:lpstr>
      <vt:lpstr>Results: Analysis of the False Positive Rate</vt:lpstr>
      <vt:lpstr>Conclusions</vt:lpstr>
      <vt:lpstr>Acknowledgments</vt:lpstr>
      <vt:lpstr>PowerPoint Presentation</vt:lpstr>
    </vt:vector>
  </TitlesOfParts>
  <Company>Temple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Masih Tabrizi</dc:creator>
  <cp:lastModifiedBy>Vahid Khalkhali</cp:lastModifiedBy>
  <cp:revision>1117</cp:revision>
  <dcterms:created xsi:type="dcterms:W3CDTF">2012-05-05T20:20:58Z</dcterms:created>
  <dcterms:modified xsi:type="dcterms:W3CDTF">2021-12-04T08:07:21Z</dcterms:modified>
</cp:coreProperties>
</file>